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82" r:id="rId4"/>
  </p:sldMasterIdLst>
  <p:notesMasterIdLst>
    <p:notesMasterId r:id="rId52"/>
  </p:notesMasterIdLst>
  <p:handoutMasterIdLst>
    <p:handoutMasterId r:id="rId53"/>
  </p:handoutMasterIdLst>
  <p:sldIdLst>
    <p:sldId id="407" r:id="rId5"/>
    <p:sldId id="408" r:id="rId6"/>
    <p:sldId id="409" r:id="rId7"/>
    <p:sldId id="447" r:id="rId8"/>
    <p:sldId id="491" r:id="rId9"/>
    <p:sldId id="448" r:id="rId10"/>
    <p:sldId id="449" r:id="rId11"/>
    <p:sldId id="450" r:id="rId12"/>
    <p:sldId id="451" r:id="rId13"/>
    <p:sldId id="452" r:id="rId14"/>
    <p:sldId id="453" r:id="rId15"/>
    <p:sldId id="454" r:id="rId16"/>
    <p:sldId id="455" r:id="rId17"/>
    <p:sldId id="456" r:id="rId18"/>
    <p:sldId id="457" r:id="rId19"/>
    <p:sldId id="465" r:id="rId20"/>
    <p:sldId id="466" r:id="rId21"/>
    <p:sldId id="493" r:id="rId22"/>
    <p:sldId id="494" r:id="rId23"/>
    <p:sldId id="495" r:id="rId24"/>
    <p:sldId id="496" r:id="rId25"/>
    <p:sldId id="497" r:id="rId26"/>
    <p:sldId id="498" r:id="rId27"/>
    <p:sldId id="499" r:id="rId28"/>
    <p:sldId id="500" r:id="rId29"/>
    <p:sldId id="501" r:id="rId30"/>
    <p:sldId id="502" r:id="rId31"/>
    <p:sldId id="503" r:id="rId32"/>
    <p:sldId id="504" r:id="rId33"/>
    <p:sldId id="505" r:id="rId34"/>
    <p:sldId id="506" r:id="rId35"/>
    <p:sldId id="507" r:id="rId36"/>
    <p:sldId id="508" r:id="rId37"/>
    <p:sldId id="509" r:id="rId38"/>
    <p:sldId id="510" r:id="rId39"/>
    <p:sldId id="458" r:id="rId40"/>
    <p:sldId id="492" r:id="rId41"/>
    <p:sldId id="459" r:id="rId42"/>
    <p:sldId id="460" r:id="rId43"/>
    <p:sldId id="461" r:id="rId44"/>
    <p:sldId id="462" r:id="rId45"/>
    <p:sldId id="463" r:id="rId46"/>
    <p:sldId id="464" r:id="rId47"/>
    <p:sldId id="467" r:id="rId48"/>
    <p:sldId id="468" r:id="rId49"/>
    <p:sldId id="469" r:id="rId50"/>
    <p:sldId id="419" r:id="rId51"/>
  </p:sldIdLst>
  <p:sldSz cx="9144000" cy="6858000" type="screen4x3"/>
  <p:notesSz cx="6858000" cy="9296400"/>
  <p:defaultTex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ollen Barmer" initials="HL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8988" autoAdjust="0"/>
  </p:normalViewPr>
  <p:slideViewPr>
    <p:cSldViewPr>
      <p:cViewPr varScale="1">
        <p:scale>
          <a:sx n="65" d="100"/>
          <a:sy n="65" d="100"/>
        </p:scale>
        <p:origin x="-1536" y="-108"/>
      </p:cViewPr>
      <p:guideLst>
        <p:guide orient="horz" pos="2160"/>
        <p:guide pos="2880"/>
      </p:guideLst>
    </p:cSldViewPr>
  </p:slideViewPr>
  <p:notesTextViewPr>
    <p:cViewPr>
      <p:scale>
        <a:sx n="125" d="100"/>
        <a:sy n="125" d="100"/>
      </p:scale>
      <p:origin x="0" y="0"/>
    </p:cViewPr>
  </p:notesTextViewPr>
  <p:sorterViewPr>
    <p:cViewPr>
      <p:scale>
        <a:sx n="66" d="100"/>
        <a:sy n="66" d="100"/>
      </p:scale>
      <p:origin x="0" y="0"/>
    </p:cViewPr>
  </p:sorterViewPr>
  <p:notesViewPr>
    <p:cSldViewPr>
      <p:cViewPr>
        <p:scale>
          <a:sx n="60" d="100"/>
          <a:sy n="60" d="100"/>
        </p:scale>
        <p:origin x="-3414" y="-1146"/>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46097" name="Rectangle 17"/>
          <p:cNvSpPr>
            <a:spLocks noGrp="1" noChangeArrowheads="1"/>
          </p:cNvSpPr>
          <p:nvPr>
            <p:ph type="hdr" sz="quarter"/>
          </p:nvPr>
        </p:nvSpPr>
        <p:spPr bwMode="auto">
          <a:xfrm>
            <a:off x="566790" y="299317"/>
            <a:ext cx="2673803"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CERT Division</a:t>
            </a:r>
            <a:endParaRPr lang="en-US" dirty="0"/>
          </a:p>
        </p:txBody>
      </p:sp>
      <p:sp>
        <p:nvSpPr>
          <p:cNvPr id="46098" name="Rectangle 18"/>
          <p:cNvSpPr>
            <a:spLocks noGrp="1" noChangeArrowheads="1"/>
          </p:cNvSpPr>
          <p:nvPr>
            <p:ph type="dt" idx="1"/>
          </p:nvPr>
        </p:nvSpPr>
        <p:spPr bwMode="auto">
          <a:xfrm>
            <a:off x="3692770" y="299317"/>
            <a:ext cx="2673804"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5FB549C1-4D98-441C-90E6-1B98A349C9AF}" type="datetime1">
              <a:rPr lang="en-US"/>
              <a:pPr>
                <a:defRPr/>
              </a:pPr>
              <a:t>3/26/2014</a:t>
            </a:fld>
            <a:endParaRPr lang="en-US" dirty="0"/>
          </a:p>
        </p:txBody>
      </p:sp>
      <p:sp>
        <p:nvSpPr>
          <p:cNvPr id="46100" name="Rectangle 20"/>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D5F53FE1-6B53-49E8-994F-B3558D9C3EC1}"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sp>
        <p:nvSpPr>
          <p:cNvPr id="8" name="Rectangle 19"/>
          <p:cNvSpPr>
            <a:spLocks noChangeArrowheads="1"/>
          </p:cNvSpPr>
          <p:nvPr/>
        </p:nvSpPr>
        <p:spPr bwMode="auto">
          <a:xfrm>
            <a:off x="4443046" y="8915400"/>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pic>
        <p:nvPicPr>
          <p:cNvPr id="9" name="Picture 8"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8831160"/>
            <a:ext cx="4186996" cy="312840"/>
          </a:xfrm>
          <a:prstGeom prst="rect">
            <a:avLst/>
          </a:prstGeom>
        </p:spPr>
      </p:pic>
    </p:spTree>
    <p:extLst>
      <p:ext uri="{BB962C8B-B14F-4D97-AF65-F5344CB8AC3E}">
        <p14:creationId xmlns:p14="http://schemas.microsoft.com/office/powerpoint/2010/main" val="4173591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4"/>
          <p:cNvSpPr>
            <a:spLocks noGrp="1" noRot="1" noChangeAspect="1" noChangeArrowheads="1" noTextEdit="1"/>
          </p:cNvSpPr>
          <p:nvPr>
            <p:ph type="sldImg" idx="2"/>
          </p:nvPr>
        </p:nvSpPr>
        <p:spPr bwMode="auto">
          <a:xfrm>
            <a:off x="11049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76813" y="4416111"/>
            <a:ext cx="6104374" cy="4182419"/>
          </a:xfrm>
          <a:prstGeom prst="rect">
            <a:avLst/>
          </a:prstGeom>
          <a:noFill/>
          <a:ln w="9525">
            <a:noFill/>
            <a:miter lim="800000"/>
            <a:headEnd/>
            <a:tailEnd/>
          </a:ln>
        </p:spPr>
        <p:txBody>
          <a:bodyPr vert="horz" wrap="square" lIns="92309" tIns="46154" rIns="92309" bIns="46154"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p:txBody>
      </p:sp>
      <p:sp>
        <p:nvSpPr>
          <p:cNvPr id="7177" name="Rectangle 9"/>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562E6464-8D66-4894-B48F-6051886540FA}"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sp>
        <p:nvSpPr>
          <p:cNvPr id="7185" name="Line 17"/>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7202" name="Rectangle 34"/>
          <p:cNvSpPr>
            <a:spLocks noGrp="1" noChangeArrowheads="1"/>
          </p:cNvSpPr>
          <p:nvPr>
            <p:ph type="hdr" sz="quarter"/>
          </p:nvPr>
        </p:nvSpPr>
        <p:spPr bwMode="auto">
          <a:xfrm>
            <a:off x="306161" y="115245"/>
            <a:ext cx="2972114" cy="30731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defRPr b="1">
                <a:latin typeface="Arial" charset="0"/>
                <a:ea typeface="ＭＳ Ｐゴシック" pitchFamily="1" charset="-128"/>
                <a:cs typeface="+mn-cs"/>
              </a:defRPr>
            </a:lvl1pPr>
          </a:lstStyle>
          <a:p>
            <a:pPr>
              <a:defRPr/>
            </a:pPr>
            <a:r>
              <a:rPr lang="en-US" dirty="0" smtClean="0"/>
              <a:t>CERT Division</a:t>
            </a:r>
            <a:endParaRPr lang="en-US" dirty="0"/>
          </a:p>
        </p:txBody>
      </p:sp>
      <p:sp>
        <p:nvSpPr>
          <p:cNvPr id="9" name="Rectangle 19"/>
          <p:cNvSpPr>
            <a:spLocks noChangeArrowheads="1"/>
          </p:cNvSpPr>
          <p:nvPr/>
        </p:nvSpPr>
        <p:spPr bwMode="auto">
          <a:xfrm>
            <a:off x="4443046" y="8915400"/>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pic>
        <p:nvPicPr>
          <p:cNvPr id="10" name="Picture 9"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8831160"/>
            <a:ext cx="4186996" cy="312840"/>
          </a:xfrm>
          <a:prstGeom prst="rect">
            <a:avLst/>
          </a:prstGeom>
        </p:spPr>
      </p:pic>
    </p:spTree>
    <p:extLst>
      <p:ext uri="{BB962C8B-B14F-4D97-AF65-F5344CB8AC3E}">
        <p14:creationId xmlns:p14="http://schemas.microsoft.com/office/powerpoint/2010/main" val="184229738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000" kern="1200">
        <a:solidFill>
          <a:schemeClr val="tx1"/>
        </a:solidFill>
        <a:latin typeface="Arial" charset="0"/>
        <a:ea typeface="ＭＳ Ｐゴシック" pitchFamily="1" charset="-128"/>
        <a:cs typeface="ＭＳ Ｐゴシック"/>
      </a:defRPr>
    </a:lvl1pPr>
    <a:lvl2pPr marL="406400" indent="-12065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2pPr>
    <a:lvl3pPr marL="741363" indent="-115888"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3pPr>
    <a:lvl4pPr marL="1600200" indent="-228600" algn="l" rtl="0" eaLnBrk="0" fontAlgn="base" hangingPunct="0">
      <a:spcBef>
        <a:spcPct val="30000"/>
      </a:spcBef>
      <a:spcAft>
        <a:spcPct val="0"/>
      </a:spcAft>
      <a:buSzPct val="90000"/>
      <a:buChar char="o"/>
      <a:defRPr sz="1000" kern="1200">
        <a:solidFill>
          <a:schemeClr val="tx1"/>
        </a:solidFill>
        <a:latin typeface="Arial" charset="0"/>
        <a:ea typeface="ＭＳ Ｐゴシック" pitchFamily="1" charset="-128"/>
        <a:cs typeface="ＭＳ Ｐゴシック"/>
      </a:defRPr>
    </a:lvl4pPr>
    <a:lvl5pPr marL="2057400" indent="-22860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CAE82423-15FC-4F4C-8455-0203884FBABE}"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10</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87043" name="Text Box 2"/>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87044" name="Rectangle 3"/>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4EB3C67A-B0F6-451D-8EDF-7F1794FE8081}"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11</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88067" name="Text Box 2"/>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88068" name="Rectangle 3"/>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This diagram allows the user to see the cost of implementing each requirement in conjunction with the perceived value. This is an important decision making tool.</a:t>
            </a:r>
          </a:p>
          <a:p>
            <a:endParaRPr lang="en-US" alt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11577E0F-B348-455D-8C49-7688B5BC5991}"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12</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8909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8909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During prioritization, some of the requirements may be deemed to be entirely unfeasible to implement. In such cases, the requirements engineering team has a choice: completely dismiss the requirement from further consideration, or document the requirement as “future work” and remove it from the working set of project requirements. This decision should be made after consulting with the stakeholders.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5D44060A-5297-4740-BCBB-0337E3B501E1}"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13</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9011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9011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RE Team responsibilities: Facilitate the prioritization process with the stakeholders. If a structured prioritization process is selected, teach the stakeholders how to perform the process.  For example, AHP will require some explanation.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EDAD51A5-B7CB-481C-937C-D872F31BB0D6}"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14</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9113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9114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Stakeholder responsibilities: Prioritize the security requirements using the risk assessment and categorization results as a basis for decision making.</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BFF2D103-67B5-44EE-8120-5DCDEE551B0F}"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15</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9216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92164"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Exit criteria: Prioritized set of requirements.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353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34526AD9-72E1-4C53-A1A6-9EDF91C1296E}" type="slidenum">
              <a:rPr lang="en-GB" altLang="en-US" smtClean="0">
                <a:ea typeface="Arial Unicode MS" pitchFamily="34" charset="-128"/>
                <a:cs typeface="Arial Unicode MS" pitchFamily="34" charset="-128"/>
              </a:rPr>
              <a:pPr eaLnBrk="1" hangingPunct="1">
                <a:spcBef>
                  <a:spcPct val="0"/>
                </a:spcBef>
                <a:buFont typeface="StarSymbol" charset="0"/>
                <a:buNone/>
              </a:pPr>
              <a:t>16</a:t>
            </a:fld>
            <a:endParaRPr lang="en-GB" altLang="en-US" dirty="0" smtClean="0">
              <a:ea typeface="Arial Unicode MS" pitchFamily="34" charset="-128"/>
              <a:cs typeface="Arial Unicode MS" pitchFamily="34" charset="-128"/>
            </a:endParaRPr>
          </a:p>
        </p:txBody>
      </p:sp>
      <p:sp>
        <p:nvSpPr>
          <p:cNvPr id="19353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pitchFamily="34" charset="0"/>
              <a:buNone/>
            </a:pPr>
            <a:endParaRPr lang="en-IN" altLang="en-US" sz="1800" dirty="0">
              <a:solidFill>
                <a:srgbClr val="FFFFFF"/>
              </a:solidFill>
              <a:latin typeface="Arial" pitchFamily="34" charset="0"/>
            </a:endParaRPr>
          </a:p>
        </p:txBody>
      </p:sp>
      <p:sp>
        <p:nvSpPr>
          <p:cNvPr id="19354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6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A421EBB9-3945-45DE-A129-4CE0FD187F7C}" type="slidenum">
              <a:rPr lang="en-GB" altLang="en-US" smtClean="0">
                <a:ea typeface="Arial Unicode MS" pitchFamily="34" charset="-128"/>
                <a:cs typeface="Arial Unicode MS" pitchFamily="34" charset="-128"/>
              </a:rPr>
              <a:pPr eaLnBrk="1" hangingPunct="1">
                <a:spcBef>
                  <a:spcPct val="0"/>
                </a:spcBef>
                <a:buFont typeface="StarSymbol" charset="0"/>
                <a:buNone/>
              </a:pPr>
              <a:t>17</a:t>
            </a:fld>
            <a:endParaRPr lang="en-GB" altLang="en-US" dirty="0" smtClean="0">
              <a:ea typeface="Arial Unicode MS" pitchFamily="34" charset="-128"/>
              <a:cs typeface="Arial Unicode MS" pitchFamily="34" charset="-128"/>
            </a:endParaRPr>
          </a:p>
        </p:txBody>
      </p:sp>
      <p:sp>
        <p:nvSpPr>
          <p:cNvPr id="19456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pitchFamily="34" charset="0"/>
              <a:buNone/>
            </a:pPr>
            <a:endParaRPr lang="en-IN" altLang="en-US" sz="1800" dirty="0">
              <a:solidFill>
                <a:schemeClr val="bg1"/>
              </a:solidFill>
              <a:latin typeface="Arial" pitchFamily="34" charset="0"/>
            </a:endParaRPr>
          </a:p>
        </p:txBody>
      </p:sp>
      <p:sp>
        <p:nvSpPr>
          <p:cNvPr id="194564"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15 minutes for student reports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8"/>
          <p:cNvSpPr txBox="1">
            <a:spLocks noGrp="1" noChangeArrowheads="1"/>
          </p:cNvSpPr>
          <p:nvPr/>
        </p:nvSpPr>
        <p:spPr bwMode="auto">
          <a:xfrm>
            <a:off x="3956419" y="8830627"/>
            <a:ext cx="2109675" cy="200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3" tIns="0" rIns="19053" bIns="0" anchor="b"/>
          <a:lstStyle>
            <a:lvl1pPr defTabSz="957263" eaLnBrk="0" hangingPunct="0">
              <a:defRPr>
                <a:solidFill>
                  <a:schemeClr val="bg1"/>
                </a:solidFill>
                <a:latin typeface="Arial" pitchFamily="34" charset="0"/>
                <a:cs typeface="Arial" pitchFamily="34" charset="0"/>
              </a:defRPr>
            </a:lvl1pPr>
            <a:lvl2pPr marL="742950" indent="-285750" defTabSz="957263" eaLnBrk="0" hangingPunct="0">
              <a:defRPr>
                <a:solidFill>
                  <a:schemeClr val="bg1"/>
                </a:solidFill>
                <a:latin typeface="Arial" pitchFamily="34" charset="0"/>
                <a:cs typeface="Arial" pitchFamily="34" charset="0"/>
              </a:defRPr>
            </a:lvl2pPr>
            <a:lvl3pPr marL="1143000" indent="-228600" defTabSz="957263" eaLnBrk="0" hangingPunct="0">
              <a:defRPr>
                <a:solidFill>
                  <a:schemeClr val="bg1"/>
                </a:solidFill>
                <a:latin typeface="Arial" pitchFamily="34" charset="0"/>
                <a:cs typeface="Arial" pitchFamily="34" charset="0"/>
              </a:defRPr>
            </a:lvl3pPr>
            <a:lvl4pPr marL="1600200" indent="-228600" defTabSz="957263" eaLnBrk="0" hangingPunct="0">
              <a:defRPr>
                <a:solidFill>
                  <a:schemeClr val="bg1"/>
                </a:solidFill>
                <a:latin typeface="Arial" pitchFamily="34" charset="0"/>
                <a:cs typeface="Arial" pitchFamily="34" charset="0"/>
              </a:defRPr>
            </a:lvl4pPr>
            <a:lvl5pPr marL="2057400" indent="-228600" defTabSz="957263" eaLnBrk="0" hangingPunct="0">
              <a:defRPr>
                <a:solidFill>
                  <a:schemeClr val="bg1"/>
                </a:solidFill>
                <a:latin typeface="Arial" pitchFamily="34" charset="0"/>
                <a:cs typeface="Arial" pitchFamily="34" charset="0"/>
              </a:defRPr>
            </a:lvl5pPr>
            <a:lvl6pPr marL="2514600" indent="-228600" defTabSz="957263"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957263"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957263"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957263" eaLnBrk="0" fontAlgn="base" hangingPunct="0">
              <a:spcBef>
                <a:spcPct val="0"/>
              </a:spcBef>
              <a:spcAft>
                <a:spcPct val="0"/>
              </a:spcAft>
              <a:defRPr>
                <a:solidFill>
                  <a:schemeClr val="bg1"/>
                </a:solidFill>
                <a:latin typeface="Arial" pitchFamily="34" charset="0"/>
                <a:cs typeface="Arial" pitchFamily="34" charset="0"/>
              </a:defRPr>
            </a:lvl9pPr>
          </a:lstStyle>
          <a:p>
            <a:pPr algn="ctr" eaLnBrk="1" hangingPunct="1">
              <a:lnSpc>
                <a:spcPct val="89000"/>
              </a:lnSpc>
              <a:spcBef>
                <a:spcPct val="40000"/>
              </a:spcBef>
            </a:pPr>
            <a:r>
              <a:rPr lang="en-US" altLang="en-US" sz="800" dirty="0">
                <a:solidFill>
                  <a:prstClr val="black"/>
                </a:solidFill>
                <a:ea typeface="ＭＳ Ｐゴシック" pitchFamily="34" charset="-128"/>
              </a:rPr>
              <a:t>© 2007 Carnegie Mellon University</a:t>
            </a:r>
            <a:endParaRPr lang="en-US" altLang="en-US" sz="800" i="1" dirty="0">
              <a:solidFill>
                <a:prstClr val="black"/>
              </a:solidFill>
              <a:latin typeface="Times New Roman" pitchFamily="18" charset="0"/>
              <a:ea typeface="ＭＳ Ｐゴシック" pitchFamily="34" charset="-128"/>
            </a:endParaRPr>
          </a:p>
        </p:txBody>
      </p:sp>
      <p:sp>
        <p:nvSpPr>
          <p:cNvPr id="81923" name="Rectangle 2"/>
          <p:cNvSpPr>
            <a:spLocks noGrp="1" noRot="1" noChangeAspect="1" noChangeArrowheads="1" noTextEdit="1"/>
          </p:cNvSpPr>
          <p:nvPr>
            <p:ph type="sldImg"/>
          </p:nvPr>
        </p:nvSpPr>
        <p:spPr>
          <a:xfrm>
            <a:off x="1104900" y="698500"/>
            <a:ext cx="4648200" cy="3486150"/>
          </a:xfrm>
          <a:ln/>
        </p:spPr>
      </p:sp>
      <p:sp>
        <p:nvSpPr>
          <p:cNvPr id="81924" name="Rectangle 3"/>
          <p:cNvSpPr>
            <a:spLocks noGrp="1" noChangeArrowheads="1"/>
          </p:cNvSpPr>
          <p:nvPr>
            <p:ph type="body" idx="1"/>
          </p:nvPr>
        </p:nvSpPr>
        <p:spPr>
          <a:xfrm>
            <a:off x="376506" y="4416108"/>
            <a:ext cx="6104989"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9" tIns="46514" rIns="93029" bIns="46514"/>
          <a:lstStyle/>
          <a:p>
            <a:pPr defTabSz="914400" eaLnBrk="1" hangingPunct="1"/>
            <a:endParaRPr lang="en-US" alt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sldNum" sz="quarter" idx="5"/>
          </p:nvPr>
        </p:nvSpPr>
        <p:spPr>
          <a:xfrm>
            <a:off x="3884613" y="8829967"/>
            <a:ext cx="2971800" cy="46482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447C6BA-7E58-444E-9322-3EE1D86208EC}" type="slidenum">
              <a:rPr lang="en-US" altLang="en-US" smtClean="0">
                <a:solidFill>
                  <a:prstClr val="black"/>
                </a:solidFill>
              </a:rPr>
              <a:pPr eaLnBrk="1" hangingPunct="1">
                <a:spcBef>
                  <a:spcPct val="0"/>
                </a:spcBef>
              </a:pPr>
              <a:t>19</a:t>
            </a:fld>
            <a:endParaRPr lang="en-US" altLang="en-US" dirty="0" smtClean="0">
              <a:solidFill>
                <a:prstClr val="black"/>
              </a:solidFill>
            </a:endParaRPr>
          </a:p>
        </p:txBody>
      </p:sp>
      <p:sp>
        <p:nvSpPr>
          <p:cNvPr id="37891" name="Rectangle 2"/>
          <p:cNvSpPr>
            <a:spLocks noGrp="1" noRot="1" noChangeAspect="1" noChangeArrowheads="1" noTextEdit="1"/>
          </p:cNvSpPr>
          <p:nvPr>
            <p:ph type="sldImg"/>
          </p:nvPr>
        </p:nvSpPr>
        <p:spPr>
          <a:xfrm>
            <a:off x="1106488" y="696913"/>
            <a:ext cx="4646612" cy="3486150"/>
          </a:xfrm>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98525"/>
            <a:r>
              <a:rPr lang="en-US" altLang="en-US" dirty="0" smtClean="0">
                <a:latin typeface="Arial" charset="0"/>
              </a:rPr>
              <a:t>List the learning objectives for this particular session. For example:</a:t>
            </a:r>
          </a:p>
          <a:p>
            <a:pPr defTabSz="898525"/>
            <a:r>
              <a:rPr lang="en-US" altLang="en-US" dirty="0" smtClean="0">
                <a:latin typeface="Arial" charset="0"/>
              </a:rPr>
              <a:t>The student will learn</a:t>
            </a:r>
          </a:p>
          <a:p>
            <a:pPr defTabSz="898525">
              <a:buFontTx/>
              <a:buChar char="•"/>
            </a:pPr>
            <a:r>
              <a:rPr lang="en-US" altLang="en-US" dirty="0" smtClean="0">
                <a:latin typeface="Arial" charset="0"/>
              </a:rPr>
              <a:t>the importance of work product inspections</a:t>
            </a:r>
          </a:p>
          <a:p>
            <a:pPr defTabSz="898525">
              <a:buFontTx/>
              <a:buChar char="•"/>
            </a:pPr>
            <a:r>
              <a:rPr lang="en-US" altLang="en-US" dirty="0" smtClean="0">
                <a:latin typeface="Arial" charset="0"/>
              </a:rPr>
              <a:t>how to organize work product inspection meetings</a:t>
            </a:r>
          </a:p>
          <a:p>
            <a:pPr defTabSz="898525">
              <a:buFontTx/>
              <a:buChar char="•"/>
            </a:pPr>
            <a:r>
              <a:rPr lang="en-US" altLang="en-US" dirty="0" smtClean="0">
                <a:latin typeface="Arial" charset="0"/>
              </a:rPr>
              <a:t>techniques for reviewing work products</a:t>
            </a:r>
          </a:p>
          <a:p>
            <a:pPr defTabSz="898525">
              <a:buFontTx/>
              <a:buChar char="•"/>
            </a:pPr>
            <a:r>
              <a:rPr lang="en-US" altLang="en-US" dirty="0" smtClean="0">
                <a:latin typeface="Arial" charset="0"/>
              </a:rPr>
              <a:t>what data to collect to measure effectiveness</a:t>
            </a:r>
          </a:p>
          <a:p>
            <a:pPr defTabSz="898525">
              <a:buFontTx/>
              <a:buChar char="•"/>
            </a:pPr>
            <a:endParaRPr lang="en-US" altLang="en-US" dirty="0" smtClean="0">
              <a:latin typeface="Arial" charset="0"/>
            </a:endParaRPr>
          </a:p>
          <a:p>
            <a:pPr defTabSz="898525"/>
            <a:r>
              <a:rPr lang="en-US" altLang="en-US" dirty="0" smtClean="0">
                <a:latin typeface="Arial" charset="0"/>
              </a:rPr>
              <a:t>Make sure that if you use sub-bullets, points are in parallel with the main point (as shown in the example above).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xfrm>
            <a:off x="3884613" y="8829967"/>
            <a:ext cx="2971800" cy="46482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AEA422A-3238-42AC-9D4A-7E066C8FDD22}" type="slidenum">
              <a:rPr lang="en-US" altLang="en-US" smtClean="0">
                <a:solidFill>
                  <a:prstClr val="black"/>
                </a:solidFill>
              </a:rPr>
              <a:pPr eaLnBrk="1" hangingPunct="1">
                <a:spcBef>
                  <a:spcPct val="0"/>
                </a:spcBef>
              </a:pPr>
              <a:t>34</a:t>
            </a:fld>
            <a:endParaRPr lang="en-US" altLang="en-US" dirty="0" smtClean="0">
              <a:solidFill>
                <a:prstClr val="black"/>
              </a:solidFill>
            </a:endParaRPr>
          </a:p>
        </p:txBody>
      </p:sp>
      <p:sp>
        <p:nvSpPr>
          <p:cNvPr id="38915" name="Rectangle 2"/>
          <p:cNvSpPr>
            <a:spLocks noGrp="1" noRot="1" noChangeAspect="1" noChangeArrowheads="1" noTextEdit="1"/>
          </p:cNvSpPr>
          <p:nvPr>
            <p:ph type="sldImg"/>
          </p:nvPr>
        </p:nvSpPr>
        <p:spPr>
          <a:xfrm>
            <a:off x="1106488" y="696913"/>
            <a:ext cx="4646612" cy="3486150"/>
          </a:xfrm>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98525"/>
            <a:r>
              <a:rPr lang="en-US" altLang="en-US" dirty="0" smtClean="0">
                <a:latin typeface="Arial" charset="0"/>
              </a:rPr>
              <a:t>Summarize the main points of the talk. For example:</a:t>
            </a:r>
          </a:p>
          <a:p>
            <a:pPr defTabSz="898525"/>
            <a:r>
              <a:rPr lang="en-US" altLang="en-US" dirty="0" smtClean="0">
                <a:latin typeface="Arial" charset="0"/>
              </a:rPr>
              <a:t>In this session we</a:t>
            </a:r>
          </a:p>
          <a:p>
            <a:pPr defTabSz="898525">
              <a:buFontTx/>
              <a:buChar char="•"/>
            </a:pPr>
            <a:r>
              <a:rPr lang="en-US" altLang="en-US" dirty="0" smtClean="0">
                <a:latin typeface="Arial" charset="0"/>
              </a:rPr>
              <a:t>built a case for why work product inspections are important</a:t>
            </a:r>
          </a:p>
          <a:p>
            <a:pPr defTabSz="898525">
              <a:buFontTx/>
              <a:buChar char="•"/>
            </a:pPr>
            <a:r>
              <a:rPr lang="en-US" altLang="en-US" dirty="0" smtClean="0">
                <a:latin typeface="Arial" charset="0"/>
              </a:rPr>
              <a:t>presented techniques for reviewing work products</a:t>
            </a:r>
          </a:p>
          <a:p>
            <a:pPr defTabSz="898525">
              <a:buFontTx/>
              <a:buChar char="•"/>
            </a:pPr>
            <a:r>
              <a:rPr lang="en-US" altLang="en-US" dirty="0" smtClean="0">
                <a:latin typeface="Arial" charset="0"/>
              </a:rPr>
              <a:t>presented examples of how to organize inspection meetings</a:t>
            </a:r>
          </a:p>
          <a:p>
            <a:pPr defTabSz="898525">
              <a:buFontTx/>
              <a:buChar char="•"/>
            </a:pPr>
            <a:r>
              <a:rPr lang="en-US" altLang="en-US" dirty="0" smtClean="0">
                <a:latin typeface="Arial" charset="0"/>
              </a:rPr>
              <a:t>discussed the type of data to collect from work product inspections and how to analyze it</a:t>
            </a:r>
          </a:p>
          <a:p>
            <a:pPr defTabSz="898525"/>
            <a:endParaRPr lang="en-US" altLang="en-US" dirty="0" smtClean="0">
              <a:latin typeface="Arial" charset="0"/>
            </a:endParaRPr>
          </a:p>
          <a:p>
            <a:pPr defTabSz="898525"/>
            <a:r>
              <a:rPr lang="en-US" altLang="en-US" dirty="0" smtClean="0">
                <a:latin typeface="Arial" charset="0"/>
              </a:rPr>
              <a:t>Make sure that the summary is aligned with the lesson objectives.</a:t>
            </a:r>
          </a:p>
          <a:p>
            <a:pPr defTabSz="898525"/>
            <a:r>
              <a:rPr lang="en-US" altLang="en-US" dirty="0" smtClean="0">
                <a:latin typeface="Arial" charset="0"/>
              </a:rPr>
              <a:t>Again, make sure sub-bullets are parallel.</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xfrm>
            <a:off x="3884613" y="8829967"/>
            <a:ext cx="2971800" cy="46482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4D40721-C3E5-48C3-8F4A-F159D872D9A0}" type="slidenum">
              <a:rPr lang="en-US" altLang="en-US" smtClean="0">
                <a:solidFill>
                  <a:prstClr val="black"/>
                </a:solidFill>
              </a:rPr>
              <a:pPr eaLnBrk="1" hangingPunct="1">
                <a:spcBef>
                  <a:spcPct val="0"/>
                </a:spcBef>
              </a:pPr>
              <a:t>35</a:t>
            </a:fld>
            <a:endParaRPr lang="en-US" altLang="en-US" dirty="0" smtClean="0">
              <a:solidFill>
                <a:prstClr val="black"/>
              </a:solidFill>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8"/>
          <p:cNvSpPr txBox="1">
            <a:spLocks noGrp="1" noChangeArrowheads="1"/>
          </p:cNvSpPr>
          <p:nvPr/>
        </p:nvSpPr>
        <p:spPr bwMode="auto">
          <a:xfrm>
            <a:off x="3956419" y="8830627"/>
            <a:ext cx="2109675" cy="200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3" tIns="0" rIns="19053" bIns="0" anchor="b"/>
          <a:lstStyle>
            <a:lvl1pPr defTabSz="957263" eaLnBrk="0" hangingPunct="0">
              <a:defRPr>
                <a:solidFill>
                  <a:schemeClr val="bg1"/>
                </a:solidFill>
                <a:latin typeface="Arial" pitchFamily="34" charset="0"/>
                <a:cs typeface="Arial" pitchFamily="34" charset="0"/>
              </a:defRPr>
            </a:lvl1pPr>
            <a:lvl2pPr marL="742950" indent="-285750" defTabSz="957263" eaLnBrk="0" hangingPunct="0">
              <a:defRPr>
                <a:solidFill>
                  <a:schemeClr val="bg1"/>
                </a:solidFill>
                <a:latin typeface="Arial" pitchFamily="34" charset="0"/>
                <a:cs typeface="Arial" pitchFamily="34" charset="0"/>
              </a:defRPr>
            </a:lvl2pPr>
            <a:lvl3pPr marL="1143000" indent="-228600" defTabSz="957263" eaLnBrk="0" hangingPunct="0">
              <a:defRPr>
                <a:solidFill>
                  <a:schemeClr val="bg1"/>
                </a:solidFill>
                <a:latin typeface="Arial" pitchFamily="34" charset="0"/>
                <a:cs typeface="Arial" pitchFamily="34" charset="0"/>
              </a:defRPr>
            </a:lvl3pPr>
            <a:lvl4pPr marL="1600200" indent="-228600" defTabSz="957263" eaLnBrk="0" hangingPunct="0">
              <a:defRPr>
                <a:solidFill>
                  <a:schemeClr val="bg1"/>
                </a:solidFill>
                <a:latin typeface="Arial" pitchFamily="34" charset="0"/>
                <a:cs typeface="Arial" pitchFamily="34" charset="0"/>
              </a:defRPr>
            </a:lvl4pPr>
            <a:lvl5pPr marL="2057400" indent="-228600" defTabSz="957263" eaLnBrk="0" hangingPunct="0">
              <a:defRPr>
                <a:solidFill>
                  <a:schemeClr val="bg1"/>
                </a:solidFill>
                <a:latin typeface="Arial" pitchFamily="34" charset="0"/>
                <a:cs typeface="Arial" pitchFamily="34" charset="0"/>
              </a:defRPr>
            </a:lvl5pPr>
            <a:lvl6pPr marL="2514600" indent="-228600" defTabSz="957263"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957263"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957263"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957263" eaLnBrk="0" fontAlgn="base" hangingPunct="0">
              <a:spcBef>
                <a:spcPct val="0"/>
              </a:spcBef>
              <a:spcAft>
                <a:spcPct val="0"/>
              </a:spcAft>
              <a:defRPr>
                <a:solidFill>
                  <a:schemeClr val="bg1"/>
                </a:solidFill>
                <a:latin typeface="Arial" pitchFamily="34" charset="0"/>
                <a:cs typeface="Arial" pitchFamily="34" charset="0"/>
              </a:defRPr>
            </a:lvl9pPr>
          </a:lstStyle>
          <a:p>
            <a:pPr algn="ctr" eaLnBrk="1" hangingPunct="1">
              <a:lnSpc>
                <a:spcPct val="89000"/>
              </a:lnSpc>
              <a:spcBef>
                <a:spcPct val="40000"/>
              </a:spcBef>
            </a:pPr>
            <a:r>
              <a:rPr lang="en-US" altLang="en-US" sz="800" dirty="0">
                <a:solidFill>
                  <a:schemeClr val="tx1"/>
                </a:solidFill>
                <a:ea typeface="ＭＳ Ｐゴシック" pitchFamily="34" charset="-128"/>
              </a:rPr>
              <a:t>© 2007 Carnegie Mellon University</a:t>
            </a:r>
            <a:endParaRPr lang="en-US" altLang="en-US" sz="800" i="1" dirty="0">
              <a:solidFill>
                <a:schemeClr val="tx1"/>
              </a:solidFill>
              <a:latin typeface="Times New Roman" pitchFamily="18" charset="0"/>
              <a:ea typeface="ＭＳ Ｐゴシック" pitchFamily="34" charset="-128"/>
            </a:endParaRPr>
          </a:p>
        </p:txBody>
      </p:sp>
      <p:sp>
        <p:nvSpPr>
          <p:cNvPr id="93187" name="Rectangle 2"/>
          <p:cNvSpPr>
            <a:spLocks noGrp="1" noRot="1" noChangeAspect="1" noChangeArrowheads="1" noTextEdit="1"/>
          </p:cNvSpPr>
          <p:nvPr>
            <p:ph type="sldImg"/>
          </p:nvPr>
        </p:nvSpPr>
        <p:spPr>
          <a:xfrm>
            <a:off x="1104900" y="698500"/>
            <a:ext cx="4648200" cy="3486150"/>
          </a:xfrm>
          <a:ln/>
        </p:spPr>
      </p:sp>
      <p:sp>
        <p:nvSpPr>
          <p:cNvPr id="93188" name="Rectangle 3"/>
          <p:cNvSpPr>
            <a:spLocks noGrp="1" noChangeArrowheads="1"/>
          </p:cNvSpPr>
          <p:nvPr>
            <p:ph type="body" idx="1"/>
          </p:nvPr>
        </p:nvSpPr>
        <p:spPr>
          <a:xfrm>
            <a:off x="376506" y="4416108"/>
            <a:ext cx="6104989"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9" tIns="46514" rIns="93029" bIns="46514"/>
          <a:lstStyle/>
          <a:p>
            <a:pPr defTabSz="914400" eaLnBrk="1" hangingPunct="1"/>
            <a:endParaRPr lang="en-US" alt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98E91F72-376C-49EC-85B2-E2B30307297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37</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59395" name="Text Box 2"/>
          <p:cNvSpPr txBox="1">
            <a:spLocks noChangeArrowheads="1"/>
          </p:cNvSpPr>
          <p:nvPr/>
        </p:nvSpPr>
        <p:spPr bwMode="auto">
          <a:xfrm>
            <a:off x="1149743" y="697867"/>
            <a:ext cx="4558516"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solidFill>
                <a:prstClr val="white"/>
              </a:solidFill>
            </a:endParaRPr>
          </a:p>
        </p:txBody>
      </p:sp>
      <p:sp>
        <p:nvSpPr>
          <p:cNvPr id="59396" name="Rectangle 3"/>
          <p:cNvSpPr>
            <a:spLocks noGrp="1" noChangeArrowheads="1"/>
          </p:cNvSpPr>
          <p:nvPr>
            <p:ph type="body"/>
          </p:nvPr>
        </p:nvSpPr>
        <p:spPr>
          <a:xfrm>
            <a:off x="376506" y="4416108"/>
            <a:ext cx="6095654" cy="41840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1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0C82EB88-602C-42E9-AB1B-9592EB2A4C7B}"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38</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9421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9421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The last step of the SQUARE process, requirements inspection, is one of the most important elements in creating a set of accurate and verifiable security requirements.</a:t>
            </a:r>
          </a:p>
          <a:p>
            <a:r>
              <a:rPr lang="en-US" altLang="en-US" dirty="0" smtClean="0"/>
              <a:t>Inspection can be done at varying levels of formality, from Fagan Inspections to peer reviews [Fagan 86, Wiegers 02]. The goal of any inspection method, however, is to find any defects in the requirements such as ambiguities, inconsistencies, or mistaken assumptions.</a:t>
            </a:r>
          </a:p>
          <a:p>
            <a:endParaRPr lang="en-US" altLang="en-US" dirty="0" smtClean="0"/>
          </a:p>
          <a:p>
            <a:r>
              <a:rPr lang="en-US" altLang="en-US" dirty="0" smtClean="0"/>
              <a:t>This should be treated as the last chance to remove any requirements from the working set.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6DDC5D9B-FB55-40A8-9CBE-B99D8CBD82D9}"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39</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9523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9523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This is a typical review log.  There is an extensive body of literature on peer reviews and inspections that we will not duplicate here.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77E633CC-D0B2-43A0-8B8C-176ED24283B7}"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40</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9625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9626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RE team responsibilities: Facilitate the inspection process by providing any orientation to the structured inspection technique or informal inspection guides such as checklists.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FA398981-2175-4277-8A37-E3AA364C78CF}"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41</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9728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97284"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Stakeholder responsibilities:</a:t>
            </a:r>
          </a:p>
          <a:p>
            <a:r>
              <a:rPr lang="en-US" altLang="en-US" dirty="0" smtClean="0"/>
              <a:t>-Come to a consensus on the validity of each security requirement.</a:t>
            </a:r>
          </a:p>
          <a:p>
            <a:r>
              <a:rPr lang="en-US" altLang="en-US" dirty="0" smtClean="0"/>
              <a:t>-Verify that each requirement is verifiable, in scope, within financial means, and feasible to implement.</a:t>
            </a:r>
          </a:p>
          <a:p>
            <a:r>
              <a:rPr lang="en-US" altLang="en-US" dirty="0" smtClean="0"/>
              <a:t>-Use this opportunity as a last chance to remove any requirements from the working set.</a:t>
            </a:r>
          </a:p>
          <a:p>
            <a:r>
              <a:rPr lang="en-US" altLang="en-US" dirty="0" smtClean="0"/>
              <a:t>-Produce final requirements document.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30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5361AD5E-18C3-4C50-ABD0-4415606C5650}"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42</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9830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9830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Joint responsibilities: Verify that each requirement is directly applicable to one or more of the security goals of the project or in support of a higher level requirement.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3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39DFF9B9-8CFB-4990-B65C-20627493B81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43</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9933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9933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Exit criteria: All security requirements have been verified both by the requirements engineering team and the stakeholders.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275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92303C77-1F67-43D9-AC59-D1E499A4266F}" type="slidenum">
              <a:rPr lang="en-GB" altLang="en-US" smtClean="0">
                <a:ea typeface="Arial Unicode MS" pitchFamily="34" charset="-128"/>
                <a:cs typeface="Arial Unicode MS" pitchFamily="34" charset="-128"/>
              </a:rPr>
              <a:pPr eaLnBrk="1" hangingPunct="1">
                <a:spcBef>
                  <a:spcPct val="0"/>
                </a:spcBef>
                <a:buFont typeface="StarSymbol" charset="0"/>
                <a:buNone/>
              </a:pPr>
              <a:t>44</a:t>
            </a:fld>
            <a:endParaRPr lang="en-GB" altLang="en-US" dirty="0" smtClean="0">
              <a:ea typeface="Arial Unicode MS" pitchFamily="34" charset="-128"/>
              <a:cs typeface="Arial Unicode MS" pitchFamily="34" charset="-128"/>
            </a:endParaRPr>
          </a:p>
        </p:txBody>
      </p:sp>
      <p:sp>
        <p:nvSpPr>
          <p:cNvPr id="20275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pitchFamily="34" charset="0"/>
              <a:buNone/>
            </a:pPr>
            <a:endParaRPr lang="en-IN" altLang="en-US" sz="1800" dirty="0">
              <a:solidFill>
                <a:schemeClr val="bg1"/>
              </a:solidFill>
              <a:latin typeface="Arial" pitchFamily="34" charset="0"/>
            </a:endParaRPr>
          </a:p>
        </p:txBody>
      </p:sp>
      <p:sp>
        <p:nvSpPr>
          <p:cNvPr id="20275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377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8D2BC37F-15CC-48E0-9702-1DB186CDFC59}" type="slidenum">
              <a:rPr lang="en-GB" altLang="en-US" smtClean="0">
                <a:ea typeface="Arial Unicode MS" pitchFamily="34" charset="-128"/>
                <a:cs typeface="Arial Unicode MS" pitchFamily="34" charset="-128"/>
              </a:rPr>
              <a:pPr eaLnBrk="1" hangingPunct="1">
                <a:spcBef>
                  <a:spcPct val="0"/>
                </a:spcBef>
                <a:buFont typeface="StarSymbol" charset="0"/>
                <a:buNone/>
              </a:pPr>
              <a:t>45</a:t>
            </a:fld>
            <a:endParaRPr lang="en-GB" altLang="en-US" dirty="0" smtClean="0">
              <a:ea typeface="Arial Unicode MS" pitchFamily="34" charset="-128"/>
              <a:cs typeface="Arial Unicode MS" pitchFamily="34" charset="-128"/>
            </a:endParaRPr>
          </a:p>
        </p:txBody>
      </p:sp>
      <p:sp>
        <p:nvSpPr>
          <p:cNvPr id="20377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pitchFamily="34" charset="0"/>
              <a:buNone/>
            </a:pPr>
            <a:endParaRPr lang="en-IN" altLang="en-US" sz="1800" dirty="0">
              <a:solidFill>
                <a:srgbClr val="FFFFFF"/>
              </a:solidFill>
              <a:latin typeface="Arial" pitchFamily="34" charset="0"/>
            </a:endParaRPr>
          </a:p>
        </p:txBody>
      </p:sp>
      <p:sp>
        <p:nvSpPr>
          <p:cNvPr id="20378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15 minutes for student reports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26122239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8"/>
          <p:cNvSpPr txBox="1">
            <a:spLocks noGrp="1" noChangeArrowheads="1"/>
          </p:cNvSpPr>
          <p:nvPr/>
        </p:nvSpPr>
        <p:spPr bwMode="auto">
          <a:xfrm>
            <a:off x="3956419" y="8830627"/>
            <a:ext cx="2109675" cy="200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3" tIns="0" rIns="19053" bIns="0" anchor="b"/>
          <a:lstStyle>
            <a:lvl1pPr defTabSz="957263" eaLnBrk="0" hangingPunct="0">
              <a:defRPr>
                <a:solidFill>
                  <a:schemeClr val="bg1"/>
                </a:solidFill>
                <a:latin typeface="Arial" pitchFamily="34" charset="0"/>
                <a:cs typeface="Arial" pitchFamily="34" charset="0"/>
              </a:defRPr>
            </a:lvl1pPr>
            <a:lvl2pPr marL="742950" indent="-285750" defTabSz="957263" eaLnBrk="0" hangingPunct="0">
              <a:defRPr>
                <a:solidFill>
                  <a:schemeClr val="bg1"/>
                </a:solidFill>
                <a:latin typeface="Arial" pitchFamily="34" charset="0"/>
                <a:cs typeface="Arial" pitchFamily="34" charset="0"/>
              </a:defRPr>
            </a:lvl2pPr>
            <a:lvl3pPr marL="1143000" indent="-228600" defTabSz="957263" eaLnBrk="0" hangingPunct="0">
              <a:defRPr>
                <a:solidFill>
                  <a:schemeClr val="bg1"/>
                </a:solidFill>
                <a:latin typeface="Arial" pitchFamily="34" charset="0"/>
                <a:cs typeface="Arial" pitchFamily="34" charset="0"/>
              </a:defRPr>
            </a:lvl3pPr>
            <a:lvl4pPr marL="1600200" indent="-228600" defTabSz="957263" eaLnBrk="0" hangingPunct="0">
              <a:defRPr>
                <a:solidFill>
                  <a:schemeClr val="bg1"/>
                </a:solidFill>
                <a:latin typeface="Arial" pitchFamily="34" charset="0"/>
                <a:cs typeface="Arial" pitchFamily="34" charset="0"/>
              </a:defRPr>
            </a:lvl4pPr>
            <a:lvl5pPr marL="2057400" indent="-228600" defTabSz="957263" eaLnBrk="0" hangingPunct="0">
              <a:defRPr>
                <a:solidFill>
                  <a:schemeClr val="bg1"/>
                </a:solidFill>
                <a:latin typeface="Arial" pitchFamily="34" charset="0"/>
                <a:cs typeface="Arial" pitchFamily="34" charset="0"/>
              </a:defRPr>
            </a:lvl5pPr>
            <a:lvl6pPr marL="2514600" indent="-228600" defTabSz="957263"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957263"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957263"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957263" eaLnBrk="0" fontAlgn="base" hangingPunct="0">
              <a:spcBef>
                <a:spcPct val="0"/>
              </a:spcBef>
              <a:spcAft>
                <a:spcPct val="0"/>
              </a:spcAft>
              <a:defRPr>
                <a:solidFill>
                  <a:schemeClr val="bg1"/>
                </a:solidFill>
                <a:latin typeface="Arial" pitchFamily="34" charset="0"/>
                <a:cs typeface="Arial" pitchFamily="34" charset="0"/>
              </a:defRPr>
            </a:lvl9pPr>
          </a:lstStyle>
          <a:p>
            <a:pPr algn="ctr" eaLnBrk="1" hangingPunct="1">
              <a:lnSpc>
                <a:spcPct val="89000"/>
              </a:lnSpc>
              <a:spcBef>
                <a:spcPct val="40000"/>
              </a:spcBef>
            </a:pPr>
            <a:r>
              <a:rPr lang="en-US" altLang="en-US" sz="800" dirty="0">
                <a:solidFill>
                  <a:schemeClr val="tx1"/>
                </a:solidFill>
                <a:ea typeface="ＭＳ Ｐゴシック" pitchFamily="34" charset="-128"/>
              </a:rPr>
              <a:t>© 2007 Carnegie Mellon University</a:t>
            </a:r>
            <a:endParaRPr lang="en-US" altLang="en-US" sz="800" i="1" dirty="0">
              <a:solidFill>
                <a:schemeClr val="tx1"/>
              </a:solidFill>
              <a:latin typeface="Times New Roman" pitchFamily="18" charset="0"/>
              <a:ea typeface="ＭＳ Ｐゴシック" pitchFamily="34" charset="-128"/>
            </a:endParaRPr>
          </a:p>
        </p:txBody>
      </p:sp>
      <p:sp>
        <p:nvSpPr>
          <p:cNvPr id="81923" name="Rectangle 2"/>
          <p:cNvSpPr>
            <a:spLocks noGrp="1" noRot="1" noChangeAspect="1" noChangeArrowheads="1" noTextEdit="1"/>
          </p:cNvSpPr>
          <p:nvPr>
            <p:ph type="sldImg"/>
          </p:nvPr>
        </p:nvSpPr>
        <p:spPr>
          <a:xfrm>
            <a:off x="1104900" y="698500"/>
            <a:ext cx="4648200" cy="3486150"/>
          </a:xfrm>
          <a:ln/>
        </p:spPr>
      </p:sp>
      <p:sp>
        <p:nvSpPr>
          <p:cNvPr id="81924" name="Rectangle 3"/>
          <p:cNvSpPr>
            <a:spLocks noGrp="1" noChangeArrowheads="1"/>
          </p:cNvSpPr>
          <p:nvPr>
            <p:ph type="body" idx="1"/>
          </p:nvPr>
        </p:nvSpPr>
        <p:spPr>
          <a:xfrm>
            <a:off x="376506" y="4416108"/>
            <a:ext cx="6104989"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9" tIns="46514" rIns="93029" bIns="46514"/>
          <a:lstStyle/>
          <a:p>
            <a:pPr defTabSz="914400" eaLnBrk="1" hangingPunct="1"/>
            <a:endParaRPr lang="en-US" alt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98E91F72-376C-49EC-85B2-E2B30307297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5</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59395" name="Text Box 2"/>
          <p:cNvSpPr txBox="1">
            <a:spLocks noChangeArrowheads="1"/>
          </p:cNvSpPr>
          <p:nvPr/>
        </p:nvSpPr>
        <p:spPr bwMode="auto">
          <a:xfrm>
            <a:off x="1149743" y="697867"/>
            <a:ext cx="4558516"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solidFill>
                <a:prstClr val="white"/>
              </a:solidFill>
            </a:endParaRPr>
          </a:p>
        </p:txBody>
      </p:sp>
      <p:sp>
        <p:nvSpPr>
          <p:cNvPr id="59396" name="Rectangle 3"/>
          <p:cNvSpPr>
            <a:spLocks noGrp="1" noChangeArrowheads="1"/>
          </p:cNvSpPr>
          <p:nvPr>
            <p:ph type="body"/>
          </p:nvPr>
        </p:nvSpPr>
        <p:spPr>
          <a:xfrm>
            <a:off x="376506" y="4416108"/>
            <a:ext cx="6095654" cy="41840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5ECC381A-ABA9-4BC8-803F-CAE3154C7715}"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6</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8294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8294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In most cases, the client organization will be unable to implement </a:t>
            </a:r>
            <a:r>
              <a:rPr lang="en-US" altLang="en-US" i="1" dirty="0" smtClean="0"/>
              <a:t>all </a:t>
            </a:r>
            <a:r>
              <a:rPr lang="en-US" altLang="en-US" dirty="0" smtClean="0"/>
              <a:t>of the security requirements due to lack of time, resources, or developing changes in the goals of the project. Thus, the purpose of this step in the SQUARE process is to prioritize the security requirements so that the stakeholders can choose which requirements to implement and in what order.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9191DDDF-F0E7-4A59-AD67-6C48A424CE51}"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7</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8397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8397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The results of Step 4, the risk assessment, and Step 7, categorization, are crucial inputs to this step.</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09B0FF0B-AE9D-4131-89D1-4FEB674741B2}"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8</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8499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8499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The available prioritization methods are flexible and can be as simple as unstructured deliberation between the stakeholders. There are several structured prioritization techniques that exist, such as Triage, Win-Win, and the Analytical Hierarchy Process (AHP); the latter has been reported to be quite effective. Ideally, the requirements engineering team should also produce a cost-benefit analysis to aid the stakeholders’ decisions.  As in the earlier steps, the organization can evaluate various techniques and select one that is suitable for them.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96036F5D-C7B7-4D4F-9614-0A3E34B88935}"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9</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8601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8602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AHP was successfully used in case studies, and hence is used here for illustration.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pic>
        <p:nvPicPr>
          <p:cNvPr id="10"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410144213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4199090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323961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192034862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9"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113009973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2_SubSection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895600"/>
            <a:ext cx="5486400" cy="1295400"/>
          </a:xfrm>
        </p:spPr>
        <p:txBody>
          <a:bodyPr lIns="91440" tIns="45720" rIns="91440" bIns="45720" anchor="t"/>
          <a:lstStyle>
            <a:lvl1pPr>
              <a:lnSpc>
                <a:spcPct val="100000"/>
              </a:lnSpc>
              <a:defRPr sz="32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8" name="Picture 7" descr="powerpoint signatu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214733566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9" name="Picture 8" descr="powerpoint signature.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2212687214"/>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R.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312286689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GB" altLang="en-US" dirty="0" smtClean="0"/>
              <a:t>Step 8: Prioritize Requirements</a:t>
            </a:r>
          </a:p>
        </p:txBody>
      </p:sp>
      <p:sp>
        <p:nvSpPr>
          <p:cNvPr id="34819" name="Rectangle 3"/>
          <p:cNvSpPr>
            <a:spLocks noGrp="1" noChangeArrowheads="1"/>
          </p:cNvSpPr>
          <p:nvPr>
            <p:ph idx="1"/>
          </p:nvPr>
        </p:nvSpPr>
        <p:spPr/>
        <p:txBody>
          <a:bodyPr/>
          <a:lstStyle/>
          <a:p>
            <a:r>
              <a:rPr lang="en-GB" altLang="en-US" dirty="0" smtClean="0"/>
              <a:t>Prioritization example: </a:t>
            </a:r>
            <a:r>
              <a:rPr lang="en-US" altLang="en-US" dirty="0"/>
              <a:t>Pairwise Comparison Matrix</a:t>
            </a:r>
          </a:p>
          <a:p>
            <a:r>
              <a:rPr lang="en-GB" altLang="en-US" dirty="0" smtClean="0"/>
              <a:t> </a:t>
            </a:r>
          </a:p>
        </p:txBody>
      </p:sp>
      <p:pic>
        <p:nvPicPr>
          <p:cNvPr id="34820" name="Picture 5"/>
          <p:cNvPicPr>
            <a:picLocks noChangeAspect="1" noChangeArrowheads="1"/>
          </p:cNvPicPr>
          <p:nvPr/>
        </p:nvPicPr>
        <p:blipFill>
          <a:blip r:embed="rId3">
            <a:lum bright="24000" contrast="78000"/>
            <a:extLst>
              <a:ext uri="{28A0092B-C50C-407E-A947-70E740481C1C}">
                <a14:useLocalDpi xmlns:a14="http://schemas.microsoft.com/office/drawing/2010/main" val="0"/>
              </a:ext>
            </a:extLst>
          </a:blip>
          <a:srcRect/>
          <a:stretch>
            <a:fillRect/>
          </a:stretch>
        </p:blipFill>
        <p:spPr bwMode="auto">
          <a:xfrm>
            <a:off x="914400" y="1600200"/>
            <a:ext cx="6324600" cy="3223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Text Box 6"/>
          <p:cNvSpPr txBox="1">
            <a:spLocks noChangeArrowheads="1"/>
          </p:cNvSpPr>
          <p:nvPr/>
        </p:nvSpPr>
        <p:spPr bwMode="auto">
          <a:xfrm>
            <a:off x="3061716" y="4800600"/>
            <a:ext cx="6057900" cy="1693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spcBef>
                <a:spcPct val="50000"/>
              </a:spcBef>
              <a:buClr>
                <a:srgbClr val="000000"/>
              </a:buClr>
              <a:buSzPct val="100000"/>
              <a:buFont typeface="Arial" pitchFamily="34" charset="0"/>
              <a:buNone/>
            </a:pPr>
            <a:r>
              <a:rPr lang="en-US" altLang="en-US" dirty="0">
                <a:solidFill>
                  <a:schemeClr val="tx1"/>
                </a:solidFill>
              </a:rPr>
              <a:t>i, j shows how much higher (or lower) the value/cost for requirement i is than that of requirement j</a:t>
            </a:r>
          </a:p>
          <a:p>
            <a:pPr eaLnBrk="1" hangingPunct="1">
              <a:lnSpc>
                <a:spcPct val="66000"/>
              </a:lnSpc>
              <a:spcBef>
                <a:spcPct val="50000"/>
              </a:spcBef>
              <a:buClr>
                <a:srgbClr val="000000"/>
              </a:buClr>
              <a:buSzPct val="100000"/>
              <a:buFont typeface="Arial" pitchFamily="34" charset="0"/>
              <a:buNone/>
            </a:pPr>
            <a:r>
              <a:rPr lang="en-US" altLang="en-US" sz="1200" dirty="0">
                <a:solidFill>
                  <a:srgbClr val="000000"/>
                </a:solidFill>
                <a:cs typeface="Times New Roman" pitchFamily="18" charset="0"/>
              </a:rPr>
              <a:t>1 - 		Requirements i and j are of equal cost.</a:t>
            </a:r>
          </a:p>
          <a:p>
            <a:pPr eaLnBrk="1" hangingPunct="1">
              <a:lnSpc>
                <a:spcPct val="66000"/>
              </a:lnSpc>
              <a:spcBef>
                <a:spcPct val="50000"/>
              </a:spcBef>
              <a:buClr>
                <a:srgbClr val="000000"/>
              </a:buClr>
              <a:buSzPct val="100000"/>
              <a:buFont typeface="Arial" pitchFamily="34" charset="0"/>
              <a:buNone/>
            </a:pPr>
            <a:r>
              <a:rPr lang="en-US" altLang="en-US" sz="1200" dirty="0">
                <a:solidFill>
                  <a:srgbClr val="000000"/>
                </a:solidFill>
                <a:cs typeface="Times New Roman" pitchFamily="18" charset="0"/>
              </a:rPr>
              <a:t>3 - 		Requirement i has slightly higher cost than j.</a:t>
            </a:r>
          </a:p>
          <a:p>
            <a:pPr eaLnBrk="1" hangingPunct="1">
              <a:lnSpc>
                <a:spcPct val="66000"/>
              </a:lnSpc>
              <a:spcBef>
                <a:spcPct val="50000"/>
              </a:spcBef>
              <a:buClr>
                <a:srgbClr val="000000"/>
              </a:buClr>
              <a:buSzPct val="100000"/>
              <a:buFont typeface="Arial" pitchFamily="34" charset="0"/>
              <a:buNone/>
            </a:pPr>
            <a:r>
              <a:rPr lang="en-US" altLang="en-US" sz="1200" dirty="0">
                <a:solidFill>
                  <a:srgbClr val="000000"/>
                </a:solidFill>
                <a:cs typeface="Times New Roman" pitchFamily="18" charset="0"/>
              </a:rPr>
              <a:t>5 - 		Requirement i has strongly higher cost than j.</a:t>
            </a:r>
          </a:p>
          <a:p>
            <a:pPr eaLnBrk="1" hangingPunct="1">
              <a:lnSpc>
                <a:spcPct val="66000"/>
              </a:lnSpc>
              <a:spcBef>
                <a:spcPct val="50000"/>
              </a:spcBef>
              <a:buClr>
                <a:srgbClr val="000000"/>
              </a:buClr>
              <a:buSzPct val="100000"/>
              <a:buFont typeface="Arial" pitchFamily="34" charset="0"/>
              <a:buNone/>
            </a:pPr>
            <a:r>
              <a:rPr lang="en-US" altLang="en-US" sz="1200" dirty="0">
                <a:solidFill>
                  <a:srgbClr val="000000"/>
                </a:solidFill>
                <a:cs typeface="Times New Roman" pitchFamily="18" charset="0"/>
              </a:rPr>
              <a:t>7 - 		Requirement i has very strongly higher cost than j.</a:t>
            </a:r>
          </a:p>
          <a:p>
            <a:pPr eaLnBrk="1" hangingPunct="1">
              <a:lnSpc>
                <a:spcPct val="66000"/>
              </a:lnSpc>
              <a:spcBef>
                <a:spcPct val="50000"/>
              </a:spcBef>
              <a:buClr>
                <a:srgbClr val="000000"/>
              </a:buClr>
              <a:buSzPct val="100000"/>
              <a:buFont typeface="Arial" pitchFamily="34" charset="0"/>
              <a:buNone/>
            </a:pPr>
            <a:r>
              <a:rPr lang="en-US" altLang="en-US" sz="1200" dirty="0">
                <a:solidFill>
                  <a:srgbClr val="000000"/>
                </a:solidFill>
                <a:cs typeface="Times New Roman" pitchFamily="18" charset="0"/>
              </a:rPr>
              <a:t>9 - 		Requirement i has absolutely higher cost than j.</a:t>
            </a:r>
          </a:p>
          <a:p>
            <a:pPr eaLnBrk="1" hangingPunct="1">
              <a:lnSpc>
                <a:spcPct val="66000"/>
              </a:lnSpc>
              <a:spcBef>
                <a:spcPct val="50000"/>
              </a:spcBef>
              <a:buClr>
                <a:srgbClr val="000000"/>
              </a:buClr>
              <a:buSzPct val="100000"/>
              <a:buFont typeface="Arial" pitchFamily="34" charset="0"/>
              <a:buNone/>
            </a:pPr>
            <a:r>
              <a:rPr lang="en-US" altLang="en-US" sz="1200" dirty="0">
                <a:solidFill>
                  <a:srgbClr val="000000"/>
                </a:solidFill>
                <a:cs typeface="Times New Roman" pitchFamily="18" charset="0"/>
              </a:rPr>
              <a:t>2, 4, 6, 8 - 	These are intermediate scales between two adjacent judgments.</a:t>
            </a:r>
          </a:p>
          <a:p>
            <a:pPr eaLnBrk="1" hangingPunct="1">
              <a:lnSpc>
                <a:spcPct val="66000"/>
              </a:lnSpc>
              <a:spcBef>
                <a:spcPct val="50000"/>
              </a:spcBef>
              <a:buClr>
                <a:srgbClr val="000000"/>
              </a:buClr>
              <a:buSzPct val="100000"/>
              <a:buFont typeface="Arial" pitchFamily="34" charset="0"/>
              <a:buNone/>
            </a:pPr>
            <a:r>
              <a:rPr lang="en-US" altLang="en-US" sz="1200" dirty="0">
                <a:solidFill>
                  <a:srgbClr val="000000"/>
                </a:solidFill>
                <a:cs typeface="Times New Roman" pitchFamily="18" charset="0"/>
              </a:rPr>
              <a:t>Reciprocals - If requirement i has lower cost than j.</a:t>
            </a:r>
          </a:p>
        </p:txBody>
      </p:sp>
    </p:spTree>
    <p:extLst>
      <p:ext uri="{BB962C8B-B14F-4D97-AF65-F5344CB8AC3E}">
        <p14:creationId xmlns:p14="http://schemas.microsoft.com/office/powerpoint/2010/main" val="249060326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altLang="en-US" dirty="0" smtClean="0"/>
              <a:t>Step 8: Prioritize Requirements</a:t>
            </a:r>
          </a:p>
        </p:txBody>
      </p:sp>
      <p:sp>
        <p:nvSpPr>
          <p:cNvPr id="35843" name="Rectangle 3"/>
          <p:cNvSpPr>
            <a:spLocks noGrp="1" noChangeArrowheads="1"/>
          </p:cNvSpPr>
          <p:nvPr>
            <p:ph idx="1"/>
          </p:nvPr>
        </p:nvSpPr>
        <p:spPr/>
        <p:txBody>
          <a:bodyPr/>
          <a:lstStyle/>
          <a:p>
            <a:r>
              <a:rPr lang="en-GB" altLang="en-US" dirty="0" smtClean="0"/>
              <a:t>Prioritization example </a:t>
            </a:r>
          </a:p>
        </p:txBody>
      </p:sp>
      <p:pic>
        <p:nvPicPr>
          <p:cNvPr id="3584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6913" y="1633538"/>
            <a:ext cx="5210175" cy="359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Text Box 11"/>
          <p:cNvSpPr txBox="1">
            <a:spLocks noChangeArrowheads="1"/>
          </p:cNvSpPr>
          <p:nvPr/>
        </p:nvSpPr>
        <p:spPr bwMode="auto">
          <a:xfrm>
            <a:off x="2362200" y="5257800"/>
            <a:ext cx="4648200"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spcBef>
                <a:spcPct val="50000"/>
              </a:spcBef>
              <a:buClr>
                <a:srgbClr val="000000"/>
              </a:buClr>
              <a:buSzPct val="100000"/>
              <a:buFont typeface="Arial" pitchFamily="34" charset="0"/>
              <a:buNone/>
            </a:pPr>
            <a:r>
              <a:rPr lang="en-US" altLang="en-US" dirty="0">
                <a:solidFill>
                  <a:schemeClr val="tx1"/>
                </a:solidFill>
              </a:rPr>
              <a:t>Cost/Value Diagram of Requirements</a:t>
            </a:r>
          </a:p>
        </p:txBody>
      </p:sp>
    </p:spTree>
    <p:extLst>
      <p:ext uri="{BB962C8B-B14F-4D97-AF65-F5344CB8AC3E}">
        <p14:creationId xmlns:p14="http://schemas.microsoft.com/office/powerpoint/2010/main" val="395721910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Grp="1" noChangeArrowheads="1"/>
          </p:cNvSpPr>
          <p:nvPr>
            <p:ph type="title"/>
          </p:nvPr>
        </p:nvSpPr>
        <p:spPr/>
        <p:txBody>
          <a:bodyPr/>
          <a:lstStyle/>
          <a:p>
            <a:r>
              <a:rPr lang="en-GB" altLang="en-US" dirty="0" smtClean="0"/>
              <a:t>Step 8: Prioritize Requirements</a:t>
            </a:r>
          </a:p>
        </p:txBody>
      </p:sp>
      <p:sp>
        <p:nvSpPr>
          <p:cNvPr id="36867" name="Rectangle 2"/>
          <p:cNvSpPr>
            <a:spLocks noGrp="1" noChangeArrowheads="1"/>
          </p:cNvSpPr>
          <p:nvPr>
            <p:ph idx="1"/>
          </p:nvPr>
        </p:nvSpPr>
        <p:spPr/>
        <p:txBody>
          <a:bodyPr/>
          <a:lstStyle/>
          <a:p>
            <a:r>
              <a:rPr lang="en-GB" altLang="en-US" dirty="0" smtClean="0"/>
              <a:t>Some requirements may be deemed infeasible</a:t>
            </a:r>
          </a:p>
          <a:p>
            <a:pPr lvl="1"/>
            <a:r>
              <a:rPr lang="en-GB" altLang="en-US" dirty="0" smtClean="0"/>
              <a:t>Dismiss requirement from further consideration</a:t>
            </a:r>
          </a:p>
          <a:p>
            <a:pPr lvl="1"/>
            <a:r>
              <a:rPr lang="en-GB" altLang="en-US" dirty="0" smtClean="0"/>
              <a:t>Document the requirement as “future work”</a:t>
            </a:r>
          </a:p>
          <a:p>
            <a:r>
              <a:rPr lang="en-GB" altLang="en-US" dirty="0" smtClean="0"/>
              <a:t>Decision should be made after consulting with stakeholders</a:t>
            </a:r>
          </a:p>
        </p:txBody>
      </p:sp>
    </p:spTree>
    <p:extLst>
      <p:ext uri="{BB962C8B-B14F-4D97-AF65-F5344CB8AC3E}">
        <p14:creationId xmlns:p14="http://schemas.microsoft.com/office/powerpoint/2010/main" val="159563135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ChangeArrowheads="1"/>
          </p:cNvSpPr>
          <p:nvPr>
            <p:ph type="title"/>
          </p:nvPr>
        </p:nvSpPr>
        <p:spPr/>
        <p:txBody>
          <a:bodyPr/>
          <a:lstStyle/>
          <a:p>
            <a:r>
              <a:rPr lang="en-GB" altLang="en-US" dirty="0" smtClean="0"/>
              <a:t>Step 8: Prioritize Requirements</a:t>
            </a:r>
          </a:p>
        </p:txBody>
      </p:sp>
      <p:sp>
        <p:nvSpPr>
          <p:cNvPr id="37891" name="Rectangle 2"/>
          <p:cNvSpPr>
            <a:spLocks noGrp="1" noChangeArrowheads="1"/>
          </p:cNvSpPr>
          <p:nvPr>
            <p:ph idx="1"/>
          </p:nvPr>
        </p:nvSpPr>
        <p:spPr/>
        <p:txBody>
          <a:bodyPr/>
          <a:lstStyle/>
          <a:p>
            <a:r>
              <a:rPr lang="en-GB" altLang="en-US" dirty="0" smtClean="0"/>
              <a:t>Requirements engineering team responsibilities</a:t>
            </a:r>
          </a:p>
          <a:p>
            <a:pPr lvl="1"/>
            <a:r>
              <a:rPr lang="en-GB" altLang="en-US" dirty="0" smtClean="0"/>
              <a:t>Facilitate prioritization process with stakeholders</a:t>
            </a:r>
          </a:p>
          <a:p>
            <a:pPr lvl="1"/>
            <a:r>
              <a:rPr lang="en-GB" altLang="en-US" dirty="0" smtClean="0"/>
              <a:t>Teach stakeholders how to perform a structured prioritization process</a:t>
            </a:r>
          </a:p>
        </p:txBody>
      </p:sp>
    </p:spTree>
    <p:extLst>
      <p:ext uri="{BB962C8B-B14F-4D97-AF65-F5344CB8AC3E}">
        <p14:creationId xmlns:p14="http://schemas.microsoft.com/office/powerpoint/2010/main" val="301584563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Grp="1" noChangeArrowheads="1"/>
          </p:cNvSpPr>
          <p:nvPr>
            <p:ph type="title"/>
          </p:nvPr>
        </p:nvSpPr>
        <p:spPr/>
        <p:txBody>
          <a:bodyPr/>
          <a:lstStyle/>
          <a:p>
            <a:r>
              <a:rPr lang="en-GB" altLang="en-US" dirty="0" smtClean="0"/>
              <a:t>Step 8: Prioritize Requirements</a:t>
            </a:r>
          </a:p>
        </p:txBody>
      </p:sp>
      <p:sp>
        <p:nvSpPr>
          <p:cNvPr id="38915" name="Rectangle 2"/>
          <p:cNvSpPr>
            <a:spLocks noGrp="1" noChangeArrowheads="1"/>
          </p:cNvSpPr>
          <p:nvPr>
            <p:ph idx="1"/>
          </p:nvPr>
        </p:nvSpPr>
        <p:spPr/>
        <p:txBody>
          <a:bodyPr/>
          <a:lstStyle/>
          <a:p>
            <a:r>
              <a:rPr lang="en-GB" altLang="en-US" dirty="0" smtClean="0"/>
              <a:t>Stakeholder responsibilities</a:t>
            </a:r>
          </a:p>
          <a:p>
            <a:pPr lvl="1"/>
            <a:r>
              <a:rPr lang="en-GB" altLang="en-US" dirty="0" smtClean="0"/>
              <a:t>Prioritize the security requirements using the risk assessment and categorization results</a:t>
            </a:r>
          </a:p>
        </p:txBody>
      </p:sp>
    </p:spTree>
    <p:extLst>
      <p:ext uri="{BB962C8B-B14F-4D97-AF65-F5344CB8AC3E}">
        <p14:creationId xmlns:p14="http://schemas.microsoft.com/office/powerpoint/2010/main" val="6733246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
          <p:cNvSpPr>
            <a:spLocks noGrp="1" noChangeArrowheads="1"/>
          </p:cNvSpPr>
          <p:nvPr>
            <p:ph type="title"/>
          </p:nvPr>
        </p:nvSpPr>
        <p:spPr/>
        <p:txBody>
          <a:bodyPr/>
          <a:lstStyle/>
          <a:p>
            <a:r>
              <a:rPr lang="en-GB" altLang="en-US" dirty="0" smtClean="0"/>
              <a:t>Step 8: Prioritize Requirements</a:t>
            </a:r>
          </a:p>
        </p:txBody>
      </p:sp>
      <p:sp>
        <p:nvSpPr>
          <p:cNvPr id="39939" name="Rectangle 2"/>
          <p:cNvSpPr>
            <a:spLocks noGrp="1" noChangeArrowheads="1"/>
          </p:cNvSpPr>
          <p:nvPr>
            <p:ph idx="1"/>
          </p:nvPr>
        </p:nvSpPr>
        <p:spPr/>
        <p:txBody>
          <a:bodyPr/>
          <a:lstStyle/>
          <a:p>
            <a:r>
              <a:rPr lang="en-GB" altLang="en-US" dirty="0" smtClean="0"/>
              <a:t>Exit criteria</a:t>
            </a:r>
          </a:p>
          <a:p>
            <a:pPr lvl="1"/>
            <a:r>
              <a:rPr lang="en-GB" altLang="en-US" dirty="0" smtClean="0"/>
              <a:t>All security requirements have been prioritized</a:t>
            </a:r>
          </a:p>
        </p:txBody>
      </p:sp>
    </p:spTree>
    <p:extLst>
      <p:ext uri="{BB962C8B-B14F-4D97-AF65-F5344CB8AC3E}">
        <p14:creationId xmlns:p14="http://schemas.microsoft.com/office/powerpoint/2010/main" val="257000955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1"/>
          <p:cNvSpPr>
            <a:spLocks noGrp="1" noChangeArrowheads="1"/>
          </p:cNvSpPr>
          <p:nvPr>
            <p:ph type="title"/>
          </p:nvPr>
        </p:nvSpPr>
        <p:spPr/>
        <p:txBody>
          <a:bodyPr/>
          <a:lstStyle/>
          <a:p>
            <a:r>
              <a:rPr lang="en-GB" altLang="en-US" dirty="0" smtClean="0"/>
              <a:t>Step 8 – Exercise (20 Minutes)</a:t>
            </a:r>
          </a:p>
        </p:txBody>
      </p:sp>
      <p:sp>
        <p:nvSpPr>
          <p:cNvPr id="81923" name="Rectangle 2"/>
          <p:cNvSpPr>
            <a:spLocks noGrp="1" noChangeArrowheads="1"/>
          </p:cNvSpPr>
          <p:nvPr>
            <p:ph idx="1"/>
          </p:nvPr>
        </p:nvSpPr>
        <p:spPr/>
        <p:txBody>
          <a:bodyPr/>
          <a:lstStyle/>
          <a:p>
            <a:pPr marL="283464" lvl="1" indent="0">
              <a:buNone/>
            </a:pPr>
            <a:r>
              <a:rPr lang="en-GB" dirty="0" smtClean="0"/>
              <a:t>Task: Prioritize requirements</a:t>
            </a:r>
          </a:p>
          <a:p>
            <a:pPr marL="283464" lvl="1" indent="0">
              <a:buNone/>
            </a:pPr>
            <a:endParaRPr lang="en-GB" dirty="0" smtClean="0"/>
          </a:p>
          <a:p>
            <a:pPr marL="283464" lvl="1" indent="0">
              <a:buNone/>
            </a:pPr>
            <a:r>
              <a:rPr lang="en-GB" dirty="0" smtClean="0"/>
              <a:t>Exit Criteria:</a:t>
            </a:r>
          </a:p>
          <a:p>
            <a:pPr lvl="1"/>
            <a:r>
              <a:rPr lang="en-GB" dirty="0" smtClean="0"/>
              <a:t>Prioritization could be an unstructured, informal discussion or a structured one</a:t>
            </a:r>
            <a:br>
              <a:rPr lang="en-GB" dirty="0" smtClean="0"/>
            </a:br>
            <a:endParaRPr lang="en-GB" dirty="0" smtClean="0"/>
          </a:p>
          <a:p>
            <a:pPr marL="283464" lvl="1" indent="0">
              <a:buNone/>
            </a:pPr>
            <a:r>
              <a:rPr lang="en-GB" dirty="0" smtClean="0"/>
              <a:t>Structured prioritization techniques might take a lot of time and require a cost/benefit analysis.</a:t>
            </a:r>
          </a:p>
          <a:p>
            <a:pPr marL="283464" lvl="1" indent="0">
              <a:buNone/>
            </a:pPr>
            <a:r>
              <a:rPr lang="en-GB" dirty="0" smtClean="0"/>
              <a:t>For purposes of this exercise, you can use a simple prioritization scheme, such as high, medium, low.</a:t>
            </a:r>
          </a:p>
          <a:p>
            <a:pPr marL="283464" lvl="1" indent="0">
              <a:buNone/>
            </a:pPr>
            <a:endParaRPr lang="en-GB" dirty="0" smtClean="0"/>
          </a:p>
          <a:p>
            <a:pPr marL="283464" lvl="1" indent="0">
              <a:buNone/>
            </a:pPr>
            <a:r>
              <a:rPr lang="en-GB" i="1" dirty="0" smtClean="0"/>
              <a:t>Both teams should read and follow the instructions given in your respective documents for more detailed information.</a:t>
            </a:r>
          </a:p>
        </p:txBody>
      </p:sp>
    </p:spTree>
    <p:extLst>
      <p:ext uri="{BB962C8B-B14F-4D97-AF65-F5344CB8AC3E}">
        <p14:creationId xmlns:p14="http://schemas.microsoft.com/office/powerpoint/2010/main" val="732368669"/>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
          <p:cNvSpPr>
            <a:spLocks noGrp="1" noChangeArrowheads="1"/>
          </p:cNvSpPr>
          <p:nvPr>
            <p:ph type="title"/>
          </p:nvPr>
        </p:nvSpPr>
        <p:spPr/>
        <p:txBody>
          <a:bodyPr/>
          <a:lstStyle/>
          <a:p>
            <a:r>
              <a:rPr lang="en-GB" altLang="en-US" dirty="0" smtClean="0"/>
              <a:t>Step 8 – Report on Exercise (15 Minutes)</a:t>
            </a:r>
          </a:p>
        </p:txBody>
      </p:sp>
    </p:spTree>
    <p:extLst>
      <p:ext uri="{BB962C8B-B14F-4D97-AF65-F5344CB8AC3E}">
        <p14:creationId xmlns:p14="http://schemas.microsoft.com/office/powerpoint/2010/main" val="236092681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Inspections</a:t>
            </a:r>
            <a:br>
              <a:rPr lang="en-US" dirty="0"/>
            </a:br>
            <a:r>
              <a:rPr lang="en-US" dirty="0"/>
              <a:t>(Developed by Mel Rosso-Llopart and Anthony Lattanze)</a:t>
            </a:r>
          </a:p>
        </p:txBody>
      </p:sp>
    </p:spTree>
    <p:extLst>
      <p:ext uri="{BB962C8B-B14F-4D97-AF65-F5344CB8AC3E}">
        <p14:creationId xmlns:p14="http://schemas.microsoft.com/office/powerpoint/2010/main" val="420415268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p:txBody>
          <a:bodyPr/>
          <a:lstStyle/>
          <a:p>
            <a:r>
              <a:rPr lang="en-US" altLang="en-US" dirty="0" smtClean="0"/>
              <a:t>Outline</a:t>
            </a:r>
          </a:p>
        </p:txBody>
      </p:sp>
      <p:sp>
        <p:nvSpPr>
          <p:cNvPr id="15365" name="Rectangle 3"/>
          <p:cNvSpPr>
            <a:spLocks noGrp="1" noChangeArrowheads="1"/>
          </p:cNvSpPr>
          <p:nvPr>
            <p:ph idx="1"/>
          </p:nvPr>
        </p:nvSpPr>
        <p:spPr/>
        <p:txBody>
          <a:bodyPr/>
          <a:lstStyle/>
          <a:p>
            <a:pPr>
              <a:buFont typeface="Arial" panose="020B0604020202020204" pitchFamily="34" charset="0"/>
              <a:buChar char="•"/>
            </a:pPr>
            <a:r>
              <a:rPr lang="en-US" altLang="en-US" dirty="0" smtClean="0"/>
              <a:t>Software work product inspection </a:t>
            </a:r>
          </a:p>
          <a:p>
            <a:pPr>
              <a:buFont typeface="Arial" panose="020B0604020202020204" pitchFamily="34" charset="0"/>
              <a:buChar char="•"/>
            </a:pPr>
            <a:r>
              <a:rPr lang="en-US" altLang="en-US" dirty="0" smtClean="0"/>
              <a:t>Benefits of work product inspections</a:t>
            </a:r>
          </a:p>
          <a:p>
            <a:pPr>
              <a:buFont typeface="Arial" panose="020B0604020202020204" pitchFamily="34" charset="0"/>
              <a:buChar char="•"/>
            </a:pPr>
            <a:r>
              <a:rPr lang="en-US" altLang="en-US" dirty="0" smtClean="0"/>
              <a:t>The cost of inspections</a:t>
            </a:r>
          </a:p>
          <a:p>
            <a:pPr>
              <a:buFont typeface="Arial" panose="020B0604020202020204" pitchFamily="34" charset="0"/>
              <a:buChar char="•"/>
            </a:pPr>
            <a:r>
              <a:rPr lang="en-US" altLang="en-US" dirty="0" smtClean="0"/>
              <a:t>The formal work product inspection process</a:t>
            </a:r>
          </a:p>
        </p:txBody>
      </p:sp>
    </p:spTree>
    <p:extLst>
      <p:ext uri="{BB962C8B-B14F-4D97-AF65-F5344CB8AC3E}">
        <p14:creationId xmlns:p14="http://schemas.microsoft.com/office/powerpoint/2010/main" val="74076541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a:lnSpc>
                <a:spcPct val="115000"/>
              </a:lnSpc>
              <a:spcAft>
                <a:spcPts val="1000"/>
              </a:spcAft>
            </a:pPr>
            <a:r>
              <a:rPr lang="en-US" sz="1100" dirty="0">
                <a:latin typeface="Times New Roman"/>
                <a:ea typeface="Times New Roman"/>
                <a:cs typeface="Times New Roman"/>
              </a:rPr>
              <a:t>Copyright 2014 Carnegie Mellon University</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has been approved for public release and unlimited distribution except as restricted below.</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Although the rights granted by contract do not require course attendance to use this material for U.S. Government purposes, the SEI recommends attendance to ensure proper understanding.</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DM-0001141</a:t>
            </a:r>
            <a:r>
              <a:rPr lang="en-US" sz="1400" dirty="0">
                <a:latin typeface="Times New Roman"/>
                <a:ea typeface="Times New Roman"/>
                <a:cs typeface="Times New Roman"/>
              </a:rPr>
              <a:t/>
            </a:r>
            <a:br>
              <a:rPr lang="en-US" sz="1400" dirty="0">
                <a:latin typeface="Times New Roman"/>
                <a:ea typeface="Times New Roman"/>
                <a:cs typeface="Times New Roman"/>
              </a:rPr>
            </a:br>
            <a:endParaRPr lang="en-US" sz="1800" dirty="0">
              <a:effectLst/>
              <a:latin typeface="Calibri"/>
              <a:ea typeface="Times New Roman"/>
              <a:cs typeface="Times New Roman"/>
            </a:endParaRPr>
          </a:p>
        </p:txBody>
      </p:sp>
    </p:spTree>
    <p:extLst>
      <p:ext uri="{BB962C8B-B14F-4D97-AF65-F5344CB8AC3E}">
        <p14:creationId xmlns:p14="http://schemas.microsoft.com/office/powerpoint/2010/main" val="317736642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Software Work Product Inspections</a:t>
            </a:r>
          </a:p>
        </p:txBody>
      </p:sp>
      <p:sp>
        <p:nvSpPr>
          <p:cNvPr id="16389" name="Rectangle 1027"/>
          <p:cNvSpPr>
            <a:spLocks noGrp="1" noChangeArrowheads="1"/>
          </p:cNvSpPr>
          <p:nvPr>
            <p:ph idx="1"/>
          </p:nvPr>
        </p:nvSpPr>
        <p:spPr/>
        <p:txBody>
          <a:bodyPr/>
          <a:lstStyle/>
          <a:p>
            <a:r>
              <a:rPr lang="en-US" altLang="en-US" dirty="0" smtClean="0"/>
              <a:t>A process where a software work product is reviewed by a group of peers</a:t>
            </a:r>
          </a:p>
          <a:p>
            <a:pPr lvl="1"/>
            <a:r>
              <a:rPr lang="en-US" altLang="en-US" dirty="0" smtClean="0"/>
              <a:t>documents, designs, code</a:t>
            </a:r>
          </a:p>
          <a:p>
            <a:r>
              <a:rPr lang="en-US" altLang="en-US" dirty="0" smtClean="0"/>
              <a:t>There are two general types of inspections </a:t>
            </a:r>
          </a:p>
          <a:p>
            <a:pPr lvl="1"/>
            <a:r>
              <a:rPr lang="en-US" altLang="en-US" dirty="0" smtClean="0"/>
              <a:t>more formal  inspections (formal)</a:t>
            </a:r>
          </a:p>
          <a:p>
            <a:pPr lvl="1"/>
            <a:r>
              <a:rPr lang="en-US" altLang="en-US" dirty="0" smtClean="0"/>
              <a:t>less formal inspections (informal)</a:t>
            </a:r>
          </a:p>
          <a:p>
            <a:r>
              <a:rPr lang="en-US" altLang="en-US" dirty="0" smtClean="0"/>
              <a:t>In either case, the work product is always reviewed by a group of peers</a:t>
            </a:r>
          </a:p>
          <a:p>
            <a:endParaRPr lang="en-US" altLang="en-US" dirty="0" smtClean="0"/>
          </a:p>
        </p:txBody>
      </p:sp>
    </p:spTree>
    <p:extLst>
      <p:ext uri="{BB962C8B-B14F-4D97-AF65-F5344CB8AC3E}">
        <p14:creationId xmlns:p14="http://schemas.microsoft.com/office/powerpoint/2010/main" val="209961488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1026"/>
          <p:cNvSpPr>
            <a:spLocks noGrp="1" noChangeArrowheads="1"/>
          </p:cNvSpPr>
          <p:nvPr>
            <p:ph type="title"/>
          </p:nvPr>
        </p:nvSpPr>
        <p:spPr/>
        <p:txBody>
          <a:bodyPr/>
          <a:lstStyle/>
          <a:p>
            <a:r>
              <a:rPr lang="en-US" altLang="en-US" dirty="0" smtClean="0"/>
              <a:t>Software Work Product Inspections</a:t>
            </a:r>
          </a:p>
        </p:txBody>
      </p:sp>
      <p:sp>
        <p:nvSpPr>
          <p:cNvPr id="17413" name="Rectangle 1027"/>
          <p:cNvSpPr>
            <a:spLocks noGrp="1" noChangeArrowheads="1"/>
          </p:cNvSpPr>
          <p:nvPr>
            <p:ph idx="1"/>
          </p:nvPr>
        </p:nvSpPr>
        <p:spPr/>
        <p:txBody>
          <a:bodyPr/>
          <a:lstStyle/>
          <a:p>
            <a:r>
              <a:rPr lang="en-US" altLang="en-US" dirty="0" smtClean="0"/>
              <a:t>There are formal and informal inspection methods</a:t>
            </a:r>
          </a:p>
          <a:p>
            <a:r>
              <a:rPr lang="en-US" altLang="en-US" dirty="0" smtClean="0"/>
              <a:t>Formal inspections feature </a:t>
            </a:r>
          </a:p>
          <a:p>
            <a:pPr lvl="1"/>
            <a:r>
              <a:rPr lang="en-US" altLang="en-US" dirty="0" smtClean="0"/>
              <a:t>highly structured process for preparation, meeting protocol, data collection, and post meeting activities</a:t>
            </a:r>
          </a:p>
          <a:p>
            <a:pPr lvl="1"/>
            <a:r>
              <a:rPr lang="en-US" altLang="en-US" dirty="0" smtClean="0"/>
              <a:t>table-top meeting oriented</a:t>
            </a:r>
          </a:p>
          <a:p>
            <a:pPr lvl="1"/>
            <a:r>
              <a:rPr lang="en-US" altLang="en-US" dirty="0" smtClean="0"/>
              <a:t>excellent for ensuring final revision product quality and standards</a:t>
            </a:r>
          </a:p>
        </p:txBody>
      </p:sp>
    </p:spTree>
    <p:extLst>
      <p:ext uri="{BB962C8B-B14F-4D97-AF65-F5344CB8AC3E}">
        <p14:creationId xmlns:p14="http://schemas.microsoft.com/office/powerpoint/2010/main" val="225123430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r>
              <a:rPr lang="en-US" altLang="en-US" dirty="0" smtClean="0"/>
              <a:t>Software Work Product Inspections</a:t>
            </a:r>
          </a:p>
        </p:txBody>
      </p:sp>
      <p:sp>
        <p:nvSpPr>
          <p:cNvPr id="18437" name="Rectangle 3"/>
          <p:cNvSpPr>
            <a:spLocks noGrp="1" noChangeArrowheads="1"/>
          </p:cNvSpPr>
          <p:nvPr>
            <p:ph idx="1"/>
          </p:nvPr>
        </p:nvSpPr>
        <p:spPr/>
        <p:txBody>
          <a:bodyPr/>
          <a:lstStyle/>
          <a:p>
            <a:r>
              <a:rPr lang="en-US" altLang="en-US" dirty="0" smtClean="0"/>
              <a:t>Informal inspections feature</a:t>
            </a:r>
          </a:p>
          <a:p>
            <a:pPr lvl="1"/>
            <a:r>
              <a:rPr lang="en-US" altLang="en-US" dirty="0" smtClean="0"/>
              <a:t>less structure, formality, and rigidity</a:t>
            </a:r>
          </a:p>
          <a:p>
            <a:pPr lvl="1"/>
            <a:r>
              <a:rPr lang="en-US" altLang="en-US" dirty="0" smtClean="0"/>
              <a:t>more open discussion (peer review)</a:t>
            </a:r>
          </a:p>
          <a:p>
            <a:pPr lvl="1"/>
            <a:r>
              <a:rPr lang="en-US" altLang="en-US" dirty="0" smtClean="0"/>
              <a:t>table-top or presentation oriented</a:t>
            </a:r>
          </a:p>
          <a:p>
            <a:pPr lvl="1"/>
            <a:r>
              <a:rPr lang="en-US" altLang="en-US" dirty="0" smtClean="0"/>
              <a:t>excellent for initial artifact presentation, artifact discussion, or selection of alternatives</a:t>
            </a:r>
          </a:p>
          <a:p>
            <a:r>
              <a:rPr lang="en-US" altLang="en-US" dirty="0" smtClean="0"/>
              <a:t>Both formal and informal inspections have their place in a project</a:t>
            </a:r>
          </a:p>
        </p:txBody>
      </p:sp>
    </p:spTree>
    <p:extLst>
      <p:ext uri="{BB962C8B-B14F-4D97-AF65-F5344CB8AC3E}">
        <p14:creationId xmlns:p14="http://schemas.microsoft.com/office/powerpoint/2010/main" val="228981150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p:txBody>
          <a:bodyPr/>
          <a:lstStyle/>
          <a:p>
            <a:r>
              <a:rPr lang="en-US" altLang="en-US" dirty="0" smtClean="0"/>
              <a:t>Benefits of Inspections</a:t>
            </a:r>
          </a:p>
        </p:txBody>
      </p:sp>
      <p:sp>
        <p:nvSpPr>
          <p:cNvPr id="19461" name="Rectangle 3"/>
          <p:cNvSpPr>
            <a:spLocks noGrp="1" noChangeArrowheads="1"/>
          </p:cNvSpPr>
          <p:nvPr>
            <p:ph idx="1"/>
          </p:nvPr>
        </p:nvSpPr>
        <p:spPr/>
        <p:txBody>
          <a:bodyPr/>
          <a:lstStyle/>
          <a:p>
            <a:r>
              <a:rPr lang="en-US" altLang="en-US" dirty="0" smtClean="0"/>
              <a:t>The benefit of the inspection process is threefold:</a:t>
            </a:r>
          </a:p>
          <a:p>
            <a:pPr lvl="1"/>
            <a:r>
              <a:rPr lang="en-US" altLang="en-US" dirty="0" smtClean="0"/>
              <a:t>ensure that work products are of the highest possible quality</a:t>
            </a:r>
          </a:p>
          <a:p>
            <a:pPr lvl="1"/>
            <a:r>
              <a:rPr lang="en-US" altLang="en-US" dirty="0" smtClean="0"/>
              <a:t>ensure that software work products meets organizational and legal standards</a:t>
            </a:r>
          </a:p>
          <a:p>
            <a:pPr lvl="1"/>
            <a:r>
              <a:rPr lang="en-US" altLang="en-US" dirty="0" smtClean="0"/>
              <a:t>standard products are more maintainable than those that do not follow conventions for coding, commenting, and documentation</a:t>
            </a:r>
          </a:p>
        </p:txBody>
      </p:sp>
    </p:spTree>
    <p:extLst>
      <p:ext uri="{BB962C8B-B14F-4D97-AF65-F5344CB8AC3E}">
        <p14:creationId xmlns:p14="http://schemas.microsoft.com/office/powerpoint/2010/main" val="188276213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ChangeArrowheads="1"/>
          </p:cNvSpPr>
          <p:nvPr>
            <p:ph type="title"/>
          </p:nvPr>
        </p:nvSpPr>
        <p:spPr/>
        <p:txBody>
          <a:bodyPr/>
          <a:lstStyle/>
          <a:p>
            <a:r>
              <a:rPr lang="en-US" altLang="en-US" dirty="0" smtClean="0"/>
              <a:t>Benefits of Inspections</a:t>
            </a:r>
          </a:p>
        </p:txBody>
      </p:sp>
      <p:sp>
        <p:nvSpPr>
          <p:cNvPr id="20485" name="Rectangle 3"/>
          <p:cNvSpPr>
            <a:spLocks noGrp="1" noChangeArrowheads="1"/>
          </p:cNvSpPr>
          <p:nvPr>
            <p:ph idx="1"/>
          </p:nvPr>
        </p:nvSpPr>
        <p:spPr/>
        <p:txBody>
          <a:bodyPr/>
          <a:lstStyle/>
          <a:p>
            <a:r>
              <a:rPr lang="en-US" altLang="en-US" dirty="0" smtClean="0"/>
              <a:t>Provides visibility into the products and services that each engineer provides individually</a:t>
            </a:r>
          </a:p>
          <a:p>
            <a:r>
              <a:rPr lang="en-US" altLang="en-US" dirty="0" smtClean="0"/>
              <a:t>Facilitates detailed technical communication which helps:</a:t>
            </a:r>
          </a:p>
          <a:p>
            <a:pPr lvl="1"/>
            <a:r>
              <a:rPr lang="en-US" altLang="en-US" dirty="0" smtClean="0"/>
              <a:t>foster reuse</a:t>
            </a:r>
          </a:p>
          <a:p>
            <a:pPr lvl="1"/>
            <a:r>
              <a:rPr lang="en-US" altLang="en-US" dirty="0" smtClean="0"/>
              <a:t>acts as a training vehicle</a:t>
            </a:r>
          </a:p>
          <a:p>
            <a:pPr lvl="1"/>
            <a:r>
              <a:rPr lang="en-US" altLang="en-US" dirty="0" smtClean="0"/>
              <a:t>provides fresh insight into technical problems</a:t>
            </a:r>
          </a:p>
        </p:txBody>
      </p:sp>
    </p:spTree>
    <p:extLst>
      <p:ext uri="{BB962C8B-B14F-4D97-AF65-F5344CB8AC3E}">
        <p14:creationId xmlns:p14="http://schemas.microsoft.com/office/powerpoint/2010/main" val="418567829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1026"/>
          <p:cNvSpPr>
            <a:spLocks noGrp="1" noChangeArrowheads="1"/>
          </p:cNvSpPr>
          <p:nvPr>
            <p:ph type="title"/>
          </p:nvPr>
        </p:nvSpPr>
        <p:spPr/>
        <p:txBody>
          <a:bodyPr/>
          <a:lstStyle/>
          <a:p>
            <a:r>
              <a:rPr lang="en-US" altLang="en-US" dirty="0" smtClean="0"/>
              <a:t>Benefits of Inspections</a:t>
            </a:r>
          </a:p>
        </p:txBody>
      </p:sp>
      <p:sp>
        <p:nvSpPr>
          <p:cNvPr id="6" name="Content Placeholder 5"/>
          <p:cNvSpPr>
            <a:spLocks noGrp="1"/>
          </p:cNvSpPr>
          <p:nvPr>
            <p:ph idx="1"/>
          </p:nvPr>
        </p:nvSpPr>
        <p:spPr/>
        <p:txBody>
          <a:bodyPr/>
          <a:lstStyle/>
          <a:p>
            <a:pPr>
              <a:buFont typeface="Arial" panose="020B0604020202020204" pitchFamily="34" charset="0"/>
              <a:buChar char="•"/>
            </a:pPr>
            <a:r>
              <a:rPr lang="en-US" altLang="en-US" dirty="0" smtClean="0"/>
              <a:t>The earlier a defect is found in the software development process, the less it costs to repair</a:t>
            </a:r>
          </a:p>
          <a:p>
            <a:pPr>
              <a:buFont typeface="Arial" panose="020B0604020202020204" pitchFamily="34" charset="0"/>
              <a:buChar char="•"/>
            </a:pPr>
            <a:r>
              <a:rPr lang="en-US" altLang="en-US" dirty="0" smtClean="0"/>
              <a:t>The longer a defect goes undetected the more it will cost to repair.  WHY?</a:t>
            </a:r>
          </a:p>
          <a:p>
            <a:pPr>
              <a:buFont typeface="Arial" panose="020B0604020202020204" pitchFamily="34" charset="0"/>
              <a:buChar char="•"/>
            </a:pPr>
            <a:endParaRPr lang="en-US" altLang="en-US" dirty="0"/>
          </a:p>
          <a:p>
            <a:pPr marL="0" indent="0"/>
            <a:endParaRPr lang="en-US" altLang="en-US" dirty="0"/>
          </a:p>
          <a:p>
            <a:pPr marL="0" indent="0"/>
            <a:endParaRPr lang="en-US" altLang="en-US" dirty="0" smtClean="0"/>
          </a:p>
          <a:p>
            <a:pPr marL="0" indent="0"/>
            <a:endParaRPr lang="en-US" altLang="en-US" dirty="0"/>
          </a:p>
          <a:p>
            <a:pPr marL="0" indent="0"/>
            <a:r>
              <a:rPr lang="en-US" altLang="en-US" dirty="0"/>
              <a:t>Watts Humphrey, </a:t>
            </a:r>
            <a:r>
              <a:rPr lang="en-US" altLang="en-US" i="1" dirty="0" smtClean="0"/>
              <a:t>A </a:t>
            </a:r>
            <a:r>
              <a:rPr lang="en-US" altLang="en-US" i="1" dirty="0"/>
              <a:t>Discipline for Software </a:t>
            </a:r>
            <a:r>
              <a:rPr lang="en-US" altLang="en-US" i="1" dirty="0" smtClean="0"/>
              <a:t>Engineering</a:t>
            </a:r>
            <a:r>
              <a:rPr lang="en-US" altLang="en-US" dirty="0" smtClean="0"/>
              <a:t>,</a:t>
            </a:r>
            <a:endParaRPr lang="en-US" altLang="en-US" dirty="0"/>
          </a:p>
          <a:p>
            <a:pPr marL="0" indent="0"/>
            <a:r>
              <a:rPr lang="en-US" altLang="en-US" dirty="0"/>
              <a:t>Addison Wesley, </a:t>
            </a:r>
            <a:r>
              <a:rPr lang="en-US" altLang="en-US" dirty="0" smtClean="0"/>
              <a:t>1995.</a:t>
            </a:r>
            <a:endParaRPr lang="en-US" altLang="en-US" dirty="0"/>
          </a:p>
          <a:p>
            <a:pPr marL="0" indent="0"/>
            <a:endParaRPr lang="en-US" altLang="en-US" dirty="0" smtClean="0"/>
          </a:p>
        </p:txBody>
      </p:sp>
    </p:spTree>
    <p:extLst>
      <p:ext uri="{BB962C8B-B14F-4D97-AF65-F5344CB8AC3E}">
        <p14:creationId xmlns:p14="http://schemas.microsoft.com/office/powerpoint/2010/main" val="198719383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p:txBody>
          <a:bodyPr/>
          <a:lstStyle/>
          <a:p>
            <a:r>
              <a:rPr lang="en-US" altLang="en-US" dirty="0" smtClean="0"/>
              <a:t>The Cost of Inspections</a:t>
            </a:r>
          </a:p>
        </p:txBody>
      </p:sp>
      <p:sp>
        <p:nvSpPr>
          <p:cNvPr id="22533" name="Rectangle 3"/>
          <p:cNvSpPr>
            <a:spLocks noGrp="1" noChangeArrowheads="1"/>
          </p:cNvSpPr>
          <p:nvPr>
            <p:ph idx="1"/>
          </p:nvPr>
        </p:nvSpPr>
        <p:spPr/>
        <p:txBody>
          <a:bodyPr/>
          <a:lstStyle/>
          <a:p>
            <a:r>
              <a:rPr lang="en-US" altLang="en-US" dirty="0" smtClean="0"/>
              <a:t>The dollar cost of finding a defect during system test vs. finding the defect in design is 100:1</a:t>
            </a:r>
          </a:p>
          <a:p>
            <a:pPr lvl="1"/>
            <a:r>
              <a:rPr lang="en-US" altLang="en-US" dirty="0" smtClean="0"/>
              <a:t>the time cost is 200:1</a:t>
            </a:r>
          </a:p>
          <a:p>
            <a:r>
              <a:rPr lang="en-US" altLang="en-US" dirty="0" smtClean="0"/>
              <a:t>Jet Propulsion Lab (JPL) reported the cost of finding a defect in an inspection is $100, in test $10,000</a:t>
            </a:r>
          </a:p>
          <a:p>
            <a:r>
              <a:rPr lang="en-US" altLang="en-US" dirty="0" smtClean="0"/>
              <a:t>On average, design and code reviews </a:t>
            </a:r>
            <a:r>
              <a:rPr lang="en-US" altLang="en-US" b="1" dirty="0" smtClean="0"/>
              <a:t>reduce the cost of testing</a:t>
            </a:r>
            <a:r>
              <a:rPr lang="en-US" altLang="en-US" dirty="0" smtClean="0"/>
              <a:t> by 50-80% including the cost of the reviews </a:t>
            </a:r>
          </a:p>
        </p:txBody>
      </p:sp>
    </p:spTree>
    <p:extLst>
      <p:ext uri="{BB962C8B-B14F-4D97-AF65-F5344CB8AC3E}">
        <p14:creationId xmlns:p14="http://schemas.microsoft.com/office/powerpoint/2010/main" val="75262946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p:txBody>
          <a:bodyPr/>
          <a:lstStyle/>
          <a:p>
            <a:r>
              <a:rPr lang="en-US" altLang="en-US" dirty="0" smtClean="0"/>
              <a:t>The Cost of Inspections</a:t>
            </a:r>
          </a:p>
        </p:txBody>
      </p:sp>
      <p:sp>
        <p:nvSpPr>
          <p:cNvPr id="23557" name="Rectangle 3"/>
          <p:cNvSpPr>
            <a:spLocks noGrp="1" noChangeArrowheads="1"/>
          </p:cNvSpPr>
          <p:nvPr>
            <p:ph idx="1"/>
          </p:nvPr>
        </p:nvSpPr>
        <p:spPr/>
        <p:txBody>
          <a:bodyPr/>
          <a:lstStyle/>
          <a:p>
            <a:r>
              <a:rPr lang="en-US" altLang="en-US" dirty="0" smtClean="0"/>
              <a:t>Exact cost will vary with organization</a:t>
            </a:r>
          </a:p>
          <a:p>
            <a:r>
              <a:rPr lang="en-US" altLang="en-US" dirty="0" smtClean="0"/>
              <a:t>Rule of thumb for code inspections:</a:t>
            </a:r>
          </a:p>
          <a:p>
            <a:pPr lvl="1"/>
            <a:r>
              <a:rPr lang="en-US" altLang="en-US" dirty="0" smtClean="0">
                <a:sym typeface="Symbol" pitchFamily="18" charset="2"/>
              </a:rPr>
              <a:t></a:t>
            </a:r>
            <a:r>
              <a:rPr lang="en-US" altLang="en-US" dirty="0" smtClean="0"/>
              <a:t>3 man hours per 100 lines of source code written</a:t>
            </a:r>
          </a:p>
          <a:p>
            <a:r>
              <a:rPr lang="en-US" altLang="en-US" dirty="0" smtClean="0"/>
              <a:t>Cost for design or requirements inspections varies widely</a:t>
            </a:r>
          </a:p>
        </p:txBody>
      </p:sp>
    </p:spTree>
    <p:extLst>
      <p:ext uri="{BB962C8B-B14F-4D97-AF65-F5344CB8AC3E}">
        <p14:creationId xmlns:p14="http://schemas.microsoft.com/office/powerpoint/2010/main" val="100957407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lstStyle/>
          <a:p>
            <a:r>
              <a:rPr lang="en-US" altLang="en-US" dirty="0" smtClean="0"/>
              <a:t>Formal Inspection Process Roles</a:t>
            </a:r>
          </a:p>
        </p:txBody>
      </p:sp>
      <p:sp>
        <p:nvSpPr>
          <p:cNvPr id="24581" name="Rectangle 3"/>
          <p:cNvSpPr>
            <a:spLocks noGrp="1" noChangeArrowheads="1"/>
          </p:cNvSpPr>
          <p:nvPr>
            <p:ph idx="1"/>
          </p:nvPr>
        </p:nvSpPr>
        <p:spPr/>
        <p:txBody>
          <a:bodyPr/>
          <a:lstStyle/>
          <a:p>
            <a:r>
              <a:rPr lang="en-US" altLang="en-US" dirty="0" smtClean="0"/>
              <a:t>Producer: creator of the artifact to be inspected</a:t>
            </a:r>
          </a:p>
          <a:p>
            <a:r>
              <a:rPr lang="en-US" altLang="en-US" dirty="0" smtClean="0"/>
              <a:t>Reviewers: will review the document; there should be at least 3 reviewers for formal inspections</a:t>
            </a:r>
          </a:p>
          <a:p>
            <a:r>
              <a:rPr lang="en-US" altLang="en-US" dirty="0" smtClean="0"/>
              <a:t>Moderator: keeps the inspection meeting focused, can also be a reviewer</a:t>
            </a:r>
          </a:p>
          <a:p>
            <a:r>
              <a:rPr lang="en-US" altLang="en-US" dirty="0" smtClean="0"/>
              <a:t>Time Keeper: can also be a reviewer, producer, or moderator</a:t>
            </a:r>
          </a:p>
        </p:txBody>
      </p:sp>
    </p:spTree>
    <p:extLst>
      <p:ext uri="{BB962C8B-B14F-4D97-AF65-F5344CB8AC3E}">
        <p14:creationId xmlns:p14="http://schemas.microsoft.com/office/powerpoint/2010/main" val="154383798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p:txBody>
          <a:bodyPr/>
          <a:lstStyle/>
          <a:p>
            <a:r>
              <a:rPr lang="en-US" altLang="en-US" dirty="0" smtClean="0"/>
              <a:t>Formal Inspection Process</a:t>
            </a:r>
          </a:p>
        </p:txBody>
      </p:sp>
      <p:sp>
        <p:nvSpPr>
          <p:cNvPr id="25605" name="Rectangle 3"/>
          <p:cNvSpPr>
            <a:spLocks noGrp="1" noChangeArrowheads="1"/>
          </p:cNvSpPr>
          <p:nvPr>
            <p:ph idx="1"/>
          </p:nvPr>
        </p:nvSpPr>
        <p:spPr/>
        <p:txBody>
          <a:bodyPr/>
          <a:lstStyle/>
          <a:p>
            <a:r>
              <a:rPr lang="en-US" altLang="en-US" dirty="0" smtClean="0"/>
              <a:t>Pre-Inspection</a:t>
            </a:r>
          </a:p>
          <a:p>
            <a:pPr lvl="1"/>
            <a:r>
              <a:rPr lang="en-US" altLang="en-US" dirty="0" smtClean="0"/>
              <a:t>set expectations</a:t>
            </a:r>
          </a:p>
          <a:p>
            <a:pPr lvl="1"/>
            <a:r>
              <a:rPr lang="en-US" altLang="en-US" dirty="0" smtClean="0"/>
              <a:t>schedule inspection and provide agenda 48 hours prior to the meeting</a:t>
            </a:r>
          </a:p>
          <a:p>
            <a:pPr lvl="2"/>
            <a:r>
              <a:rPr lang="en-US" altLang="en-US" dirty="0" smtClean="0"/>
              <a:t>recommendation: limit meeting to 2 hours     </a:t>
            </a:r>
          </a:p>
          <a:p>
            <a:pPr lvl="2"/>
            <a:r>
              <a:rPr lang="en-US" altLang="en-US" dirty="0" smtClean="0"/>
              <a:t>plan on at least 3 reviewers (including producer)</a:t>
            </a:r>
          </a:p>
          <a:p>
            <a:pPr lvl="2"/>
            <a:r>
              <a:rPr lang="en-US" altLang="en-US" dirty="0" smtClean="0"/>
              <a:t>provide supporting documents</a:t>
            </a:r>
          </a:p>
          <a:p>
            <a:pPr lvl="2"/>
            <a:r>
              <a:rPr lang="en-US" altLang="en-US" dirty="0" smtClean="0"/>
              <a:t>reviewers </a:t>
            </a:r>
            <a:r>
              <a:rPr lang="en-US" altLang="en-US" b="1" i="1" u="sng" dirty="0" smtClean="0"/>
              <a:t>must</a:t>
            </a:r>
            <a:r>
              <a:rPr lang="en-US" altLang="en-US" dirty="0" smtClean="0"/>
              <a:t> review artifact prior the inspection meeting</a:t>
            </a:r>
          </a:p>
        </p:txBody>
      </p:sp>
    </p:spTree>
    <p:extLst>
      <p:ext uri="{BB962C8B-B14F-4D97-AF65-F5344CB8AC3E}">
        <p14:creationId xmlns:p14="http://schemas.microsoft.com/office/powerpoint/2010/main" val="393024240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a:t>Nancy R. Mead</a:t>
            </a:r>
            <a:r>
              <a:rPr lang="en-US" kern="0" dirty="0" smtClean="0"/>
              <a:t/>
            </a:r>
            <a:br>
              <a:rPr lang="en-US" kern="0" dirty="0" smtClean="0"/>
            </a:br>
            <a:r>
              <a:rPr lang="en-US" kern="0" dirty="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8</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3487621" cy="707886"/>
          </a:xfrm>
          <a:prstGeom prst="rect">
            <a:avLst/>
          </a:prstGeom>
          <a:noFill/>
        </p:spPr>
        <p:txBody>
          <a:bodyPr wrap="none" rtlCol="0">
            <a:spAutoFit/>
          </a:bodyPr>
          <a:lstStyle/>
          <a:p>
            <a:r>
              <a:rPr lang="en-US" sz="2000" b="1" dirty="0" smtClean="0">
                <a:latin typeface="Calibri" panose="020F0502020204030204" pitchFamily="34" charset="0"/>
              </a:rPr>
              <a:t>Prioritization, Inspections, and </a:t>
            </a:r>
          </a:p>
          <a:p>
            <a:r>
              <a:rPr lang="en-US" sz="2000" b="1" dirty="0" smtClean="0">
                <a:latin typeface="Calibri" panose="020F0502020204030204" pitchFamily="34" charset="0"/>
              </a:rPr>
              <a:t>SQUARE Steps 8-9</a:t>
            </a:r>
            <a:endParaRPr lang="en-US" sz="2000" b="1" dirty="0">
              <a:latin typeface="Calibri" panose="020F0502020204030204" pitchFamily="34" charset="0"/>
            </a:endParaRPr>
          </a:p>
        </p:txBody>
      </p:sp>
    </p:spTree>
    <p:extLst>
      <p:ext uri="{BB962C8B-B14F-4D97-AF65-F5344CB8AC3E}">
        <p14:creationId xmlns:p14="http://schemas.microsoft.com/office/powerpoint/2010/main" val="103834897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r>
              <a:rPr lang="en-US" altLang="en-US" dirty="0" smtClean="0"/>
              <a:t>Formal Inspection Process</a:t>
            </a:r>
          </a:p>
        </p:txBody>
      </p:sp>
      <p:sp>
        <p:nvSpPr>
          <p:cNvPr id="26629" name="Rectangle 3"/>
          <p:cNvSpPr>
            <a:spLocks noGrp="1" noChangeArrowheads="1"/>
          </p:cNvSpPr>
          <p:nvPr>
            <p:ph idx="1"/>
          </p:nvPr>
        </p:nvSpPr>
        <p:spPr/>
        <p:txBody>
          <a:bodyPr/>
          <a:lstStyle/>
          <a:p>
            <a:r>
              <a:rPr lang="en-US" altLang="en-US" dirty="0" smtClean="0"/>
              <a:t>Inspection Meeting for Documents</a:t>
            </a:r>
          </a:p>
          <a:p>
            <a:pPr lvl="1"/>
            <a:r>
              <a:rPr lang="en-US" altLang="en-US" dirty="0" smtClean="0"/>
              <a:t>moderator will lead inspection</a:t>
            </a:r>
          </a:p>
          <a:p>
            <a:pPr lvl="1"/>
            <a:r>
              <a:rPr lang="en-US" altLang="en-US" dirty="0" smtClean="0"/>
              <a:t>paragraphs, or major sections should be called out</a:t>
            </a:r>
          </a:p>
          <a:p>
            <a:r>
              <a:rPr lang="en-US" altLang="en-US" dirty="0" smtClean="0"/>
              <a:t>Inspection Meeting for Code</a:t>
            </a:r>
          </a:p>
          <a:p>
            <a:pPr lvl="1"/>
            <a:r>
              <a:rPr lang="en-US" altLang="en-US" dirty="0" smtClean="0"/>
              <a:t>moderator will lead inspection</a:t>
            </a:r>
          </a:p>
          <a:p>
            <a:pPr lvl="2"/>
            <a:r>
              <a:rPr lang="en-US" altLang="en-US" dirty="0" smtClean="0"/>
              <a:t>line numbers can be called out</a:t>
            </a:r>
          </a:p>
          <a:p>
            <a:pPr lvl="2"/>
            <a:r>
              <a:rPr lang="en-US" altLang="en-US" dirty="0" smtClean="0"/>
              <a:t>code can be read directly or paraphrased</a:t>
            </a:r>
          </a:p>
          <a:p>
            <a:pPr lvl="2"/>
            <a:endParaRPr lang="en-US" altLang="en-US" dirty="0" smtClean="0"/>
          </a:p>
        </p:txBody>
      </p:sp>
    </p:spTree>
    <p:extLst>
      <p:ext uri="{BB962C8B-B14F-4D97-AF65-F5344CB8AC3E}">
        <p14:creationId xmlns:p14="http://schemas.microsoft.com/office/powerpoint/2010/main" val="257565541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r>
              <a:rPr lang="en-US" altLang="en-US" dirty="0" smtClean="0"/>
              <a:t>Formal Inspection Process</a:t>
            </a:r>
          </a:p>
        </p:txBody>
      </p:sp>
      <p:sp>
        <p:nvSpPr>
          <p:cNvPr id="27653" name="Rectangle 3"/>
          <p:cNvSpPr>
            <a:spLocks noGrp="1" noChangeArrowheads="1"/>
          </p:cNvSpPr>
          <p:nvPr>
            <p:ph idx="1"/>
          </p:nvPr>
        </p:nvSpPr>
        <p:spPr/>
        <p:txBody>
          <a:bodyPr/>
          <a:lstStyle/>
          <a:p>
            <a:r>
              <a:rPr lang="en-US" altLang="en-US" dirty="0" smtClean="0"/>
              <a:t>Agree on reading style before inspection meeting</a:t>
            </a:r>
          </a:p>
          <a:p>
            <a:r>
              <a:rPr lang="en-US" altLang="en-US" dirty="0" smtClean="0"/>
              <a:t>Reviewers make comments in turn </a:t>
            </a:r>
          </a:p>
          <a:p>
            <a:r>
              <a:rPr lang="en-US" altLang="en-US" dirty="0" smtClean="0"/>
              <a:t>Producer will record each issue</a:t>
            </a:r>
          </a:p>
          <a:p>
            <a:pPr lvl="1"/>
            <a:r>
              <a:rPr lang="en-US" altLang="en-US" dirty="0" smtClean="0"/>
              <a:t>may formally address each issue after the inspection meeting</a:t>
            </a:r>
          </a:p>
          <a:p>
            <a:pPr lvl="2"/>
            <a:r>
              <a:rPr lang="en-US" altLang="en-US" dirty="0" smtClean="0"/>
              <a:t>not all issues will be defects</a:t>
            </a:r>
          </a:p>
        </p:txBody>
      </p:sp>
    </p:spTree>
    <p:extLst>
      <p:ext uri="{BB962C8B-B14F-4D97-AF65-F5344CB8AC3E}">
        <p14:creationId xmlns:p14="http://schemas.microsoft.com/office/powerpoint/2010/main" val="286605790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1026"/>
          <p:cNvSpPr>
            <a:spLocks noGrp="1" noChangeArrowheads="1"/>
          </p:cNvSpPr>
          <p:nvPr>
            <p:ph type="title"/>
          </p:nvPr>
        </p:nvSpPr>
        <p:spPr/>
        <p:txBody>
          <a:bodyPr/>
          <a:lstStyle/>
          <a:p>
            <a:r>
              <a:rPr lang="en-US" altLang="en-US" dirty="0" smtClean="0"/>
              <a:t>Formal Inspection Process</a:t>
            </a:r>
          </a:p>
        </p:txBody>
      </p:sp>
      <p:sp>
        <p:nvSpPr>
          <p:cNvPr id="28677" name="Rectangle 1027"/>
          <p:cNvSpPr>
            <a:spLocks noGrp="1" noChangeArrowheads="1"/>
          </p:cNvSpPr>
          <p:nvPr>
            <p:ph idx="1"/>
          </p:nvPr>
        </p:nvSpPr>
        <p:spPr/>
        <p:txBody>
          <a:bodyPr/>
          <a:lstStyle/>
          <a:p>
            <a:r>
              <a:rPr lang="en-US" altLang="en-US" dirty="0" smtClean="0"/>
              <a:t>Hints for success</a:t>
            </a:r>
          </a:p>
          <a:p>
            <a:pPr lvl="1"/>
            <a:r>
              <a:rPr lang="en-US" altLang="en-US" dirty="0" smtClean="0"/>
              <a:t>keep meeting within time constraints</a:t>
            </a:r>
          </a:p>
          <a:p>
            <a:pPr lvl="2"/>
            <a:r>
              <a:rPr lang="en-US" altLang="en-US" dirty="0" smtClean="0"/>
              <a:t>various studies have shown that yield declines after 2 hours or too many Line of code reviewed per hour</a:t>
            </a:r>
          </a:p>
          <a:p>
            <a:pPr lvl="1"/>
            <a:r>
              <a:rPr lang="en-US" altLang="en-US" dirty="0" smtClean="0"/>
              <a:t>moderator will keep discussion on track</a:t>
            </a:r>
          </a:p>
          <a:p>
            <a:pPr lvl="2"/>
            <a:r>
              <a:rPr lang="en-US" altLang="en-US" dirty="0" smtClean="0"/>
              <a:t>don’t solve problems during the inspection meeting</a:t>
            </a:r>
          </a:p>
          <a:p>
            <a:pPr lvl="3"/>
            <a:r>
              <a:rPr lang="en-US" altLang="en-US" dirty="0" smtClean="0"/>
              <a:t>raise issues</a:t>
            </a:r>
          </a:p>
          <a:p>
            <a:pPr lvl="3"/>
            <a:r>
              <a:rPr lang="en-US" altLang="en-US" dirty="0" smtClean="0"/>
              <a:t>record issues</a:t>
            </a:r>
          </a:p>
          <a:p>
            <a:pPr lvl="3"/>
            <a:r>
              <a:rPr lang="en-US" altLang="en-US" dirty="0" smtClean="0"/>
              <a:t>address them later</a:t>
            </a:r>
          </a:p>
        </p:txBody>
      </p:sp>
    </p:spTree>
    <p:extLst>
      <p:ext uri="{BB962C8B-B14F-4D97-AF65-F5344CB8AC3E}">
        <p14:creationId xmlns:p14="http://schemas.microsoft.com/office/powerpoint/2010/main" val="264313310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r>
              <a:rPr lang="en-US" altLang="en-US" dirty="0" smtClean="0"/>
              <a:t>Guidelines for Informal Inspections</a:t>
            </a:r>
          </a:p>
        </p:txBody>
      </p:sp>
      <p:sp>
        <p:nvSpPr>
          <p:cNvPr id="29701" name="Rectangle 3"/>
          <p:cNvSpPr>
            <a:spLocks noGrp="1" noChangeArrowheads="1"/>
          </p:cNvSpPr>
          <p:nvPr>
            <p:ph idx="1"/>
          </p:nvPr>
        </p:nvSpPr>
        <p:spPr/>
        <p:txBody>
          <a:bodyPr/>
          <a:lstStyle/>
          <a:p>
            <a:r>
              <a:rPr lang="en-US" altLang="en-US" dirty="0" smtClean="0"/>
              <a:t>Stay focused and maintain time constraints</a:t>
            </a:r>
          </a:p>
          <a:p>
            <a:pPr lvl="1"/>
            <a:r>
              <a:rPr lang="en-US" altLang="en-US" dirty="0" smtClean="0"/>
              <a:t>avoid degenerating into a freeform discussion</a:t>
            </a:r>
          </a:p>
          <a:p>
            <a:pPr lvl="1"/>
            <a:r>
              <a:rPr lang="en-US" altLang="en-US" dirty="0" smtClean="0"/>
              <a:t>set expectations</a:t>
            </a:r>
          </a:p>
          <a:p>
            <a:pPr lvl="1"/>
            <a:r>
              <a:rPr lang="en-US" altLang="en-US" dirty="0" smtClean="0"/>
              <a:t>record relevant discussion such as</a:t>
            </a:r>
          </a:p>
          <a:p>
            <a:pPr lvl="2"/>
            <a:r>
              <a:rPr lang="en-US" altLang="en-US" dirty="0" smtClean="0"/>
              <a:t>decisions</a:t>
            </a:r>
          </a:p>
          <a:p>
            <a:pPr lvl="2"/>
            <a:r>
              <a:rPr lang="en-US" altLang="en-US" dirty="0" smtClean="0"/>
              <a:t>issues</a:t>
            </a:r>
          </a:p>
          <a:p>
            <a:pPr lvl="2"/>
            <a:r>
              <a:rPr lang="en-US" altLang="en-US" dirty="0" smtClean="0"/>
              <a:t>points of contention</a:t>
            </a:r>
          </a:p>
          <a:p>
            <a:pPr lvl="2"/>
            <a:r>
              <a:rPr lang="en-US" altLang="en-US" dirty="0" smtClean="0"/>
              <a:t>action items</a:t>
            </a:r>
          </a:p>
        </p:txBody>
      </p:sp>
    </p:spTree>
    <p:extLst>
      <p:ext uri="{BB962C8B-B14F-4D97-AF65-F5344CB8AC3E}">
        <p14:creationId xmlns:p14="http://schemas.microsoft.com/office/powerpoint/2010/main" val="235781904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p:txBody>
          <a:bodyPr/>
          <a:lstStyle/>
          <a:p>
            <a:r>
              <a:rPr lang="en-US" altLang="en-US" dirty="0" smtClean="0"/>
              <a:t>Summary</a:t>
            </a:r>
          </a:p>
        </p:txBody>
      </p:sp>
      <p:sp>
        <p:nvSpPr>
          <p:cNvPr id="32773" name="Rectangle 3"/>
          <p:cNvSpPr>
            <a:spLocks noGrp="1" noChangeArrowheads="1"/>
          </p:cNvSpPr>
          <p:nvPr>
            <p:ph idx="1"/>
          </p:nvPr>
        </p:nvSpPr>
        <p:spPr/>
        <p:txBody>
          <a:bodyPr/>
          <a:lstStyle/>
          <a:p>
            <a:r>
              <a:rPr lang="en-US" altLang="en-US" dirty="0" smtClean="0"/>
              <a:t>Understand what software work product inspections are</a:t>
            </a:r>
          </a:p>
          <a:p>
            <a:r>
              <a:rPr lang="en-US" altLang="en-US" dirty="0" smtClean="0"/>
              <a:t>Understand the cost of software work product inspections</a:t>
            </a:r>
          </a:p>
          <a:p>
            <a:r>
              <a:rPr lang="en-US" altLang="en-US" dirty="0" smtClean="0"/>
              <a:t>Understand the benefits of software work product inspections</a:t>
            </a:r>
          </a:p>
          <a:p>
            <a:r>
              <a:rPr lang="en-US" altLang="en-US" dirty="0" smtClean="0"/>
              <a:t>Know basically how to conduct software work product inspections</a:t>
            </a:r>
          </a:p>
        </p:txBody>
      </p:sp>
    </p:spTree>
    <p:extLst>
      <p:ext uri="{BB962C8B-B14F-4D97-AF65-F5344CB8AC3E}">
        <p14:creationId xmlns:p14="http://schemas.microsoft.com/office/powerpoint/2010/main" val="392570639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2"/>
          <p:cNvSpPr>
            <a:spLocks noGrp="1" noChangeArrowheads="1"/>
          </p:cNvSpPr>
          <p:nvPr>
            <p:ph type="title"/>
          </p:nvPr>
        </p:nvSpPr>
        <p:spPr/>
        <p:txBody>
          <a:bodyPr/>
          <a:lstStyle/>
          <a:p>
            <a:pPr eaLnBrk="1" hangingPunct="1"/>
            <a:r>
              <a:rPr lang="en-US" altLang="en-US" dirty="0" smtClean="0"/>
              <a:t>References</a:t>
            </a:r>
          </a:p>
        </p:txBody>
      </p:sp>
      <p:sp>
        <p:nvSpPr>
          <p:cNvPr id="33799" name="Rectangle 3"/>
          <p:cNvSpPr>
            <a:spLocks noGrp="1" noChangeArrowheads="1"/>
          </p:cNvSpPr>
          <p:nvPr>
            <p:ph idx="1"/>
          </p:nvPr>
        </p:nvSpPr>
        <p:spPr/>
        <p:txBody>
          <a:bodyPr/>
          <a:lstStyle/>
          <a:p>
            <a:pPr eaLnBrk="1" hangingPunct="1">
              <a:spcBef>
                <a:spcPct val="25000"/>
              </a:spcBef>
            </a:pPr>
            <a:r>
              <a:rPr lang="en-US" altLang="en-US" sz="2900" dirty="0" smtClean="0"/>
              <a:t>Hoover, C., Rosso-Llopart, M., Taran, G. </a:t>
            </a:r>
            <a:r>
              <a:rPr lang="en-US" altLang="en-US" sz="2900" i="1" dirty="0" smtClean="0"/>
              <a:t>Evaluating Project Decisions: case studies in software engineering.</a:t>
            </a:r>
            <a:r>
              <a:rPr lang="en-US" altLang="en-US" sz="2900" dirty="0" smtClean="0"/>
              <a:t> Boston, MA: </a:t>
            </a:r>
            <a:r>
              <a:rPr lang="en-US" altLang="en-US" dirty="0" smtClean="0"/>
              <a:t>Addison Wesley, 2009.</a:t>
            </a:r>
          </a:p>
          <a:p>
            <a:pPr eaLnBrk="1" hangingPunct="1">
              <a:spcBef>
                <a:spcPct val="25000"/>
              </a:spcBef>
            </a:pPr>
            <a:r>
              <a:rPr lang="en-US" altLang="en-US" sz="2800" dirty="0" smtClean="0"/>
              <a:t>Pressman, R. </a:t>
            </a:r>
            <a:r>
              <a:rPr lang="en-US" altLang="en-US" sz="2800" i="1" dirty="0" smtClean="0"/>
              <a:t>Software Engineering: A Practitioner’s Approach. </a:t>
            </a:r>
            <a:r>
              <a:rPr lang="en-US" altLang="en-US" sz="2800" dirty="0" smtClean="0"/>
              <a:t>McGraw-Hill Science/Engineering/Math; 7 edition (January 20, 2009).</a:t>
            </a:r>
            <a:endParaRPr lang="en-US" altLang="en-US" sz="2800" i="1" dirty="0" smtClean="0"/>
          </a:p>
        </p:txBody>
      </p:sp>
    </p:spTree>
    <p:extLst>
      <p:ext uri="{BB962C8B-B14F-4D97-AF65-F5344CB8AC3E}">
        <p14:creationId xmlns:p14="http://schemas.microsoft.com/office/powerpoint/2010/main" val="355267327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SQUARE Step 9</a:t>
            </a:r>
            <a:br>
              <a:rPr lang="en-US" dirty="0" smtClean="0"/>
            </a:br>
            <a:r>
              <a:rPr lang="en-US" dirty="0" smtClean="0"/>
              <a:t>(Developed by Nancy Mead)</a:t>
            </a:r>
            <a:br>
              <a:rPr lang="en-US" dirty="0" smtClean="0"/>
            </a:br>
            <a:endParaRPr lang="en-US" dirty="0"/>
          </a:p>
        </p:txBody>
      </p:sp>
    </p:spTree>
    <p:extLst>
      <p:ext uri="{BB962C8B-B14F-4D97-AF65-F5344CB8AC3E}">
        <p14:creationId xmlns:p14="http://schemas.microsoft.com/office/powerpoint/2010/main" val="409112473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dirty="0" smtClean="0"/>
              <a:t>SQUARE Steps</a:t>
            </a:r>
          </a:p>
        </p:txBody>
      </p:sp>
      <p:sp>
        <p:nvSpPr>
          <p:cNvPr id="8195" name="Rectangle 3"/>
          <p:cNvSpPr>
            <a:spLocks noGrp="1" noChangeArrowheads="1"/>
          </p:cNvSpPr>
          <p:nvPr>
            <p:ph idx="1"/>
          </p:nvPr>
        </p:nvSpPr>
        <p:spPr/>
        <p:txBody>
          <a:bodyPr/>
          <a:lstStyle/>
          <a:p>
            <a:pPr marL="740664" lvl="1" indent="-457200">
              <a:buFont typeface="+mj-lt"/>
              <a:buAutoNum type="arabicPeriod"/>
            </a:pPr>
            <a:r>
              <a:rPr lang="en-GB" altLang="en-US" dirty="0" smtClean="0"/>
              <a:t>Agree on definitions.</a:t>
            </a:r>
          </a:p>
          <a:p>
            <a:pPr marL="740664" lvl="1" indent="-457200">
              <a:buFont typeface="+mj-lt"/>
              <a:buAutoNum type="arabicPeriod"/>
            </a:pPr>
            <a:r>
              <a:rPr lang="en-GB" altLang="en-US" dirty="0" smtClean="0"/>
              <a:t>Identify assets and security goals.</a:t>
            </a:r>
          </a:p>
          <a:p>
            <a:pPr marL="740664" lvl="1" indent="-457200">
              <a:buFont typeface="+mj-lt"/>
              <a:buAutoNum type="arabicPeriod"/>
            </a:pPr>
            <a:r>
              <a:rPr lang="en-GB" altLang="en-US" dirty="0" smtClean="0"/>
              <a:t>Develop artifacts to support security </a:t>
            </a:r>
            <a:br>
              <a:rPr lang="en-GB" altLang="en-US" dirty="0" smtClean="0"/>
            </a:br>
            <a:r>
              <a:rPr lang="en-GB" altLang="en-US" dirty="0" smtClean="0"/>
              <a:t>requirements definition.</a:t>
            </a:r>
          </a:p>
          <a:p>
            <a:pPr marL="740664" lvl="1" indent="-457200">
              <a:buFont typeface="+mj-lt"/>
              <a:buAutoNum type="arabicPeriod"/>
            </a:pPr>
            <a:r>
              <a:rPr lang="en-GB" altLang="en-US" dirty="0" smtClean="0"/>
              <a:t>Assess risks.</a:t>
            </a:r>
          </a:p>
          <a:p>
            <a:pPr marL="740664" lvl="1" indent="-457200">
              <a:buFont typeface="+mj-lt"/>
              <a:buAutoNum type="arabicPeriod"/>
            </a:pPr>
            <a:r>
              <a:rPr lang="en-GB" altLang="en-US" dirty="0" smtClean="0"/>
              <a:t>Select elicitation technique(s).</a:t>
            </a:r>
          </a:p>
          <a:p>
            <a:pPr marL="740664" lvl="1" indent="-457200">
              <a:buFont typeface="+mj-lt"/>
              <a:buAutoNum type="arabicPeriod"/>
            </a:pPr>
            <a:r>
              <a:rPr lang="en-GB" altLang="en-US" dirty="0" smtClean="0"/>
              <a:t>Elicit security requirements.</a:t>
            </a:r>
          </a:p>
          <a:p>
            <a:pPr marL="740664" lvl="1" indent="-457200">
              <a:buFont typeface="+mj-lt"/>
              <a:buAutoNum type="arabicPeriod"/>
            </a:pPr>
            <a:r>
              <a:rPr lang="en-GB" altLang="en-US" dirty="0" smtClean="0"/>
              <a:t>Categorize requirements.</a:t>
            </a:r>
          </a:p>
          <a:p>
            <a:pPr marL="740664" lvl="1" indent="-457200">
              <a:buFont typeface="+mj-lt"/>
              <a:buAutoNum type="arabicPeriod"/>
            </a:pPr>
            <a:r>
              <a:rPr lang="en-GB" altLang="en-US" dirty="0" smtClean="0"/>
              <a:t>Prioritize requirements.</a:t>
            </a:r>
          </a:p>
          <a:p>
            <a:pPr marL="740664" lvl="1" indent="-457200">
              <a:buFont typeface="+mj-lt"/>
              <a:buAutoNum type="arabicPeriod"/>
            </a:pPr>
            <a:r>
              <a:rPr lang="en-GB" altLang="en-US" b="1" dirty="0" smtClean="0"/>
              <a:t>Inspect requirements.</a:t>
            </a:r>
          </a:p>
        </p:txBody>
      </p:sp>
    </p:spTree>
    <p:extLst>
      <p:ext uri="{BB962C8B-B14F-4D97-AF65-F5344CB8AC3E}">
        <p14:creationId xmlns:p14="http://schemas.microsoft.com/office/powerpoint/2010/main" val="223525397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Grp="1" noChangeArrowheads="1"/>
          </p:cNvSpPr>
          <p:nvPr>
            <p:ph type="title"/>
          </p:nvPr>
        </p:nvSpPr>
        <p:spPr/>
        <p:txBody>
          <a:bodyPr/>
          <a:lstStyle/>
          <a:p>
            <a:r>
              <a:rPr lang="en-GB" altLang="en-US" dirty="0" smtClean="0"/>
              <a:t>Step 9: Requirements Inspection</a:t>
            </a:r>
          </a:p>
        </p:txBody>
      </p:sp>
      <p:sp>
        <p:nvSpPr>
          <p:cNvPr id="41987" name="Rectangle 2"/>
          <p:cNvSpPr>
            <a:spLocks noGrp="1" noChangeArrowheads="1"/>
          </p:cNvSpPr>
          <p:nvPr>
            <p:ph type="body" idx="4294967295"/>
          </p:nvPr>
        </p:nvSpPr>
        <p:spPr>
          <a:xfrm>
            <a:off x="304800" y="1143000"/>
            <a:ext cx="8458200" cy="3806825"/>
          </a:xfrm>
        </p:spPr>
        <p:txBody>
          <a:bodyPr/>
          <a:lstStyle/>
          <a:p>
            <a:pPr marL="0" indent="0" eaLnBrk="1" hangingPunct="1">
              <a:buSzPct val="8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Goal is to find defects in the requirements</a:t>
            </a:r>
          </a:p>
          <a:p>
            <a:pPr lvl="1" eaLnBrk="1" hangingPunct="1">
              <a:buSzPct val="85000"/>
              <a:buFontTx/>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Ambiguities</a:t>
            </a:r>
          </a:p>
          <a:p>
            <a:pPr lvl="1" eaLnBrk="1" hangingPunct="1">
              <a:buSzPct val="85000"/>
              <a:buFontTx/>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Inconsistencies</a:t>
            </a:r>
          </a:p>
          <a:p>
            <a:pPr lvl="1" eaLnBrk="1" hangingPunct="1">
              <a:buSzPct val="85000"/>
              <a:buFontTx/>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Incorrect assumptions</a:t>
            </a:r>
          </a:p>
          <a:p>
            <a:pPr marL="0" indent="0" eaLnBrk="1" hangingPunct="1">
              <a:spcBef>
                <a:spcPts val="1200"/>
              </a:spcBef>
              <a:buSzPct val="8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Varying levels of formality</a:t>
            </a:r>
          </a:p>
          <a:p>
            <a:pPr lvl="1" eaLnBrk="1" hangingPunct="1">
              <a:buSzPct val="85000"/>
              <a:buFontTx/>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Fagan Inspection</a:t>
            </a:r>
          </a:p>
          <a:p>
            <a:pPr lvl="1" eaLnBrk="1" hangingPunct="1">
              <a:buSzPct val="85000"/>
              <a:buFontTx/>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Peer reviews</a:t>
            </a:r>
          </a:p>
          <a:p>
            <a:pPr marL="0" indent="0" eaLnBrk="1" hangingPunct="1">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altLang="en-US" dirty="0" smtClean="0"/>
          </a:p>
        </p:txBody>
      </p:sp>
    </p:spTree>
    <p:extLst>
      <p:ext uri="{BB962C8B-B14F-4D97-AF65-F5344CB8AC3E}">
        <p14:creationId xmlns:p14="http://schemas.microsoft.com/office/powerpoint/2010/main" val="146401172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
          <p:cNvSpPr>
            <a:spLocks noGrp="1" noChangeArrowheads="1"/>
          </p:cNvSpPr>
          <p:nvPr>
            <p:ph type="title"/>
          </p:nvPr>
        </p:nvSpPr>
        <p:spPr/>
        <p:txBody>
          <a:bodyP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Step 9: Requirements Inspection</a:t>
            </a:r>
          </a:p>
        </p:txBody>
      </p:sp>
      <p:grpSp>
        <p:nvGrpSpPr>
          <p:cNvPr id="43011" name="Group 3"/>
          <p:cNvGrpSpPr>
            <a:grpSpLocks/>
          </p:cNvGrpSpPr>
          <p:nvPr/>
        </p:nvGrpSpPr>
        <p:grpSpPr bwMode="auto">
          <a:xfrm>
            <a:off x="685800" y="2057400"/>
            <a:ext cx="7864475" cy="1673225"/>
            <a:chOff x="432" y="1296"/>
            <a:chExt cx="4954" cy="1054"/>
          </a:xfrm>
        </p:grpSpPr>
        <p:sp>
          <p:nvSpPr>
            <p:cNvPr id="43014" name="Rectangle 4"/>
            <p:cNvSpPr>
              <a:spLocks noChangeArrowheads="1"/>
            </p:cNvSpPr>
            <p:nvPr/>
          </p:nvSpPr>
          <p:spPr bwMode="auto">
            <a:xfrm>
              <a:off x="4886" y="2097"/>
              <a:ext cx="500"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15" name="Rectangle 5"/>
            <p:cNvSpPr>
              <a:spLocks noChangeArrowheads="1"/>
            </p:cNvSpPr>
            <p:nvPr/>
          </p:nvSpPr>
          <p:spPr bwMode="auto">
            <a:xfrm>
              <a:off x="4258" y="2097"/>
              <a:ext cx="628"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16" name="Rectangle 6"/>
            <p:cNvSpPr>
              <a:spLocks noChangeArrowheads="1"/>
            </p:cNvSpPr>
            <p:nvPr/>
          </p:nvSpPr>
          <p:spPr bwMode="auto">
            <a:xfrm>
              <a:off x="3775" y="2097"/>
              <a:ext cx="484"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17" name="Rectangle 7"/>
            <p:cNvSpPr>
              <a:spLocks noChangeArrowheads="1"/>
            </p:cNvSpPr>
            <p:nvPr/>
          </p:nvSpPr>
          <p:spPr bwMode="auto">
            <a:xfrm>
              <a:off x="3184" y="2097"/>
              <a:ext cx="591"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18" name="Rectangle 8"/>
            <p:cNvSpPr>
              <a:spLocks noChangeArrowheads="1"/>
            </p:cNvSpPr>
            <p:nvPr/>
          </p:nvSpPr>
          <p:spPr bwMode="auto">
            <a:xfrm>
              <a:off x="2413" y="2097"/>
              <a:ext cx="772"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19" name="Rectangle 9"/>
            <p:cNvSpPr>
              <a:spLocks noChangeArrowheads="1"/>
            </p:cNvSpPr>
            <p:nvPr/>
          </p:nvSpPr>
          <p:spPr bwMode="auto">
            <a:xfrm>
              <a:off x="1635" y="2097"/>
              <a:ext cx="778"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0" name="Rectangle 10"/>
            <p:cNvSpPr>
              <a:spLocks noChangeArrowheads="1"/>
            </p:cNvSpPr>
            <p:nvPr/>
          </p:nvSpPr>
          <p:spPr bwMode="auto">
            <a:xfrm>
              <a:off x="1178" y="2097"/>
              <a:ext cx="458"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1" name="Rectangle 11"/>
            <p:cNvSpPr>
              <a:spLocks noChangeArrowheads="1"/>
            </p:cNvSpPr>
            <p:nvPr/>
          </p:nvSpPr>
          <p:spPr bwMode="auto">
            <a:xfrm>
              <a:off x="801" y="2097"/>
              <a:ext cx="377"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2" name="Rectangle 12"/>
            <p:cNvSpPr>
              <a:spLocks noChangeArrowheads="1"/>
            </p:cNvSpPr>
            <p:nvPr/>
          </p:nvSpPr>
          <p:spPr bwMode="auto">
            <a:xfrm>
              <a:off x="432" y="2097"/>
              <a:ext cx="369"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3" name="Rectangle 13"/>
            <p:cNvSpPr>
              <a:spLocks noChangeArrowheads="1"/>
            </p:cNvSpPr>
            <p:nvPr/>
          </p:nvSpPr>
          <p:spPr bwMode="auto">
            <a:xfrm>
              <a:off x="4886" y="1845"/>
              <a:ext cx="500"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4" name="Rectangle 14"/>
            <p:cNvSpPr>
              <a:spLocks noChangeArrowheads="1"/>
            </p:cNvSpPr>
            <p:nvPr/>
          </p:nvSpPr>
          <p:spPr bwMode="auto">
            <a:xfrm>
              <a:off x="4258" y="1845"/>
              <a:ext cx="628"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5" name="Rectangle 15"/>
            <p:cNvSpPr>
              <a:spLocks noChangeArrowheads="1"/>
            </p:cNvSpPr>
            <p:nvPr/>
          </p:nvSpPr>
          <p:spPr bwMode="auto">
            <a:xfrm>
              <a:off x="3775" y="1845"/>
              <a:ext cx="484"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6" name="Rectangle 16"/>
            <p:cNvSpPr>
              <a:spLocks noChangeArrowheads="1"/>
            </p:cNvSpPr>
            <p:nvPr/>
          </p:nvSpPr>
          <p:spPr bwMode="auto">
            <a:xfrm>
              <a:off x="3184" y="1845"/>
              <a:ext cx="591"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7" name="Rectangle 17"/>
            <p:cNvSpPr>
              <a:spLocks noChangeArrowheads="1"/>
            </p:cNvSpPr>
            <p:nvPr/>
          </p:nvSpPr>
          <p:spPr bwMode="auto">
            <a:xfrm>
              <a:off x="2413" y="1845"/>
              <a:ext cx="772"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8" name="Rectangle 18"/>
            <p:cNvSpPr>
              <a:spLocks noChangeArrowheads="1"/>
            </p:cNvSpPr>
            <p:nvPr/>
          </p:nvSpPr>
          <p:spPr bwMode="auto">
            <a:xfrm>
              <a:off x="1635" y="1845"/>
              <a:ext cx="778"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29" name="Rectangle 19"/>
            <p:cNvSpPr>
              <a:spLocks noChangeArrowheads="1"/>
            </p:cNvSpPr>
            <p:nvPr/>
          </p:nvSpPr>
          <p:spPr bwMode="auto">
            <a:xfrm>
              <a:off x="1178" y="1845"/>
              <a:ext cx="458"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30" name="Rectangle 20"/>
            <p:cNvSpPr>
              <a:spLocks noChangeArrowheads="1"/>
            </p:cNvSpPr>
            <p:nvPr/>
          </p:nvSpPr>
          <p:spPr bwMode="auto">
            <a:xfrm>
              <a:off x="801" y="1845"/>
              <a:ext cx="377"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31" name="Rectangle 21"/>
            <p:cNvSpPr>
              <a:spLocks noChangeArrowheads="1"/>
            </p:cNvSpPr>
            <p:nvPr/>
          </p:nvSpPr>
          <p:spPr bwMode="auto">
            <a:xfrm>
              <a:off x="432" y="1845"/>
              <a:ext cx="369" cy="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000">
                  <a:solidFill>
                    <a:srgbClr val="FFFFFF"/>
                  </a:solidFill>
                  <a:latin typeface="Gulim" pitchFamily="34" charset="-127"/>
                  <a:ea typeface="ＭＳ Ｐゴシック" pitchFamily="34" charset="-128"/>
                </a:rPr>
                <a:t>　</a:t>
              </a:r>
              <a:endParaRPr lang="en-GB" altLang="en-US" sz="1000" dirty="0">
                <a:solidFill>
                  <a:srgbClr val="FFFFFF"/>
                </a:solidFill>
                <a:latin typeface="Gulim" pitchFamily="34" charset="-127"/>
              </a:endParaRPr>
            </a:p>
          </p:txBody>
        </p:sp>
        <p:sp>
          <p:nvSpPr>
            <p:cNvPr id="43032" name="Rectangle 22"/>
            <p:cNvSpPr>
              <a:spLocks noChangeArrowheads="1"/>
            </p:cNvSpPr>
            <p:nvPr/>
          </p:nvSpPr>
          <p:spPr bwMode="auto">
            <a:xfrm>
              <a:off x="4886" y="1638"/>
              <a:ext cx="500"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200">
                  <a:solidFill>
                    <a:srgbClr val="FFFFFF"/>
                  </a:solidFill>
                  <a:latin typeface="Gulim" pitchFamily="34" charset="-127"/>
                  <a:ea typeface="ＭＳ Ｐゴシック" pitchFamily="34" charset="-128"/>
                </a:rPr>
                <a:t>　</a:t>
              </a:r>
              <a:endParaRPr lang="en-GB" altLang="en-US" sz="1200" dirty="0">
                <a:solidFill>
                  <a:srgbClr val="FFFFFF"/>
                </a:solidFill>
                <a:latin typeface="Gulim" pitchFamily="34" charset="-127"/>
              </a:endParaRPr>
            </a:p>
          </p:txBody>
        </p:sp>
        <p:sp>
          <p:nvSpPr>
            <p:cNvPr id="43033" name="Rectangle 23"/>
            <p:cNvSpPr>
              <a:spLocks noChangeArrowheads="1"/>
            </p:cNvSpPr>
            <p:nvPr/>
          </p:nvSpPr>
          <p:spPr bwMode="auto">
            <a:xfrm>
              <a:off x="4258" y="1638"/>
              <a:ext cx="62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200">
                  <a:solidFill>
                    <a:srgbClr val="FFFFFF"/>
                  </a:solidFill>
                  <a:latin typeface="Gulim" pitchFamily="34" charset="-127"/>
                  <a:ea typeface="ＭＳ Ｐゴシック" pitchFamily="34" charset="-128"/>
                </a:rPr>
                <a:t>　</a:t>
              </a:r>
              <a:endParaRPr lang="en-GB" altLang="en-US" sz="1200" dirty="0">
                <a:solidFill>
                  <a:srgbClr val="FFFFFF"/>
                </a:solidFill>
                <a:latin typeface="Gulim" pitchFamily="34" charset="-127"/>
              </a:endParaRPr>
            </a:p>
          </p:txBody>
        </p:sp>
        <p:sp>
          <p:nvSpPr>
            <p:cNvPr id="43034" name="Rectangle 24"/>
            <p:cNvSpPr>
              <a:spLocks noChangeArrowheads="1"/>
            </p:cNvSpPr>
            <p:nvPr/>
          </p:nvSpPr>
          <p:spPr bwMode="auto">
            <a:xfrm>
              <a:off x="3775" y="1638"/>
              <a:ext cx="484"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200">
                  <a:solidFill>
                    <a:srgbClr val="FFFFFF"/>
                  </a:solidFill>
                  <a:latin typeface="Gulim" pitchFamily="34" charset="-127"/>
                  <a:ea typeface="ＭＳ Ｐゴシック" pitchFamily="34" charset="-128"/>
                </a:rPr>
                <a:t>　</a:t>
              </a:r>
              <a:endParaRPr lang="en-GB" altLang="en-US" sz="1200" dirty="0">
                <a:solidFill>
                  <a:srgbClr val="FFFFFF"/>
                </a:solidFill>
                <a:latin typeface="Gulim" pitchFamily="34" charset="-127"/>
              </a:endParaRPr>
            </a:p>
          </p:txBody>
        </p:sp>
        <p:sp>
          <p:nvSpPr>
            <p:cNvPr id="43035" name="Rectangle 25"/>
            <p:cNvSpPr>
              <a:spLocks noChangeArrowheads="1"/>
            </p:cNvSpPr>
            <p:nvPr/>
          </p:nvSpPr>
          <p:spPr bwMode="auto">
            <a:xfrm>
              <a:off x="3184" y="1638"/>
              <a:ext cx="591"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200">
                  <a:solidFill>
                    <a:srgbClr val="FFFFFF"/>
                  </a:solidFill>
                  <a:latin typeface="Gulim" pitchFamily="34" charset="-127"/>
                  <a:ea typeface="ＭＳ Ｐゴシック" pitchFamily="34" charset="-128"/>
                </a:rPr>
                <a:t>　</a:t>
              </a:r>
              <a:endParaRPr lang="en-GB" altLang="en-US" sz="1200" dirty="0">
                <a:solidFill>
                  <a:srgbClr val="FFFFFF"/>
                </a:solidFill>
                <a:latin typeface="Gulim" pitchFamily="34" charset="-127"/>
              </a:endParaRPr>
            </a:p>
          </p:txBody>
        </p:sp>
        <p:sp>
          <p:nvSpPr>
            <p:cNvPr id="43036" name="Rectangle 26"/>
            <p:cNvSpPr>
              <a:spLocks noChangeArrowheads="1"/>
            </p:cNvSpPr>
            <p:nvPr/>
          </p:nvSpPr>
          <p:spPr bwMode="auto">
            <a:xfrm>
              <a:off x="2413" y="1638"/>
              <a:ext cx="772"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200">
                  <a:solidFill>
                    <a:srgbClr val="FFFFFF"/>
                  </a:solidFill>
                  <a:latin typeface="Gulim" pitchFamily="34" charset="-127"/>
                  <a:ea typeface="ＭＳ Ｐゴシック" pitchFamily="34" charset="-128"/>
                </a:rPr>
                <a:t>　</a:t>
              </a:r>
              <a:endParaRPr lang="en-GB" altLang="en-US" sz="1200" dirty="0">
                <a:solidFill>
                  <a:srgbClr val="FFFFFF"/>
                </a:solidFill>
                <a:latin typeface="Gulim" pitchFamily="34" charset="-127"/>
              </a:endParaRPr>
            </a:p>
          </p:txBody>
        </p:sp>
        <p:sp>
          <p:nvSpPr>
            <p:cNvPr id="43037" name="Rectangle 27"/>
            <p:cNvSpPr>
              <a:spLocks noChangeArrowheads="1"/>
            </p:cNvSpPr>
            <p:nvPr/>
          </p:nvSpPr>
          <p:spPr bwMode="auto">
            <a:xfrm>
              <a:off x="1635" y="1638"/>
              <a:ext cx="77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200">
                  <a:solidFill>
                    <a:srgbClr val="FFFFFF"/>
                  </a:solidFill>
                  <a:latin typeface="Gulim" pitchFamily="34" charset="-127"/>
                  <a:ea typeface="ＭＳ Ｐゴシック" pitchFamily="34" charset="-128"/>
                </a:rPr>
                <a:t>　</a:t>
              </a:r>
              <a:endParaRPr lang="en-GB" altLang="en-US" sz="1200" dirty="0">
                <a:solidFill>
                  <a:srgbClr val="FFFFFF"/>
                </a:solidFill>
                <a:latin typeface="Gulim" pitchFamily="34" charset="-127"/>
              </a:endParaRPr>
            </a:p>
          </p:txBody>
        </p:sp>
        <p:sp>
          <p:nvSpPr>
            <p:cNvPr id="43038" name="Rectangle 28"/>
            <p:cNvSpPr>
              <a:spLocks noChangeArrowheads="1"/>
            </p:cNvSpPr>
            <p:nvPr/>
          </p:nvSpPr>
          <p:spPr bwMode="auto">
            <a:xfrm>
              <a:off x="1178" y="1638"/>
              <a:ext cx="458"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200">
                  <a:solidFill>
                    <a:srgbClr val="FFFFFF"/>
                  </a:solidFill>
                  <a:latin typeface="Gulim" pitchFamily="34" charset="-127"/>
                  <a:ea typeface="ＭＳ Ｐゴシック" pitchFamily="34" charset="-128"/>
                </a:rPr>
                <a:t>　</a:t>
              </a:r>
              <a:endParaRPr lang="en-GB" altLang="en-US" sz="1200" dirty="0">
                <a:solidFill>
                  <a:srgbClr val="FFFFFF"/>
                </a:solidFill>
                <a:latin typeface="Gulim" pitchFamily="34" charset="-127"/>
              </a:endParaRPr>
            </a:p>
          </p:txBody>
        </p:sp>
        <p:sp>
          <p:nvSpPr>
            <p:cNvPr id="43039" name="Rectangle 29"/>
            <p:cNvSpPr>
              <a:spLocks noChangeArrowheads="1"/>
            </p:cNvSpPr>
            <p:nvPr/>
          </p:nvSpPr>
          <p:spPr bwMode="auto">
            <a:xfrm>
              <a:off x="801" y="1638"/>
              <a:ext cx="377"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200">
                  <a:solidFill>
                    <a:srgbClr val="FFFFFF"/>
                  </a:solidFill>
                  <a:latin typeface="Gulim" pitchFamily="34" charset="-127"/>
                  <a:ea typeface="ＭＳ Ｐゴシック" pitchFamily="34" charset="-128"/>
                </a:rPr>
                <a:t>　</a:t>
              </a:r>
              <a:endParaRPr lang="en-GB" altLang="en-US" sz="1200" dirty="0">
                <a:solidFill>
                  <a:srgbClr val="FFFFFF"/>
                </a:solidFill>
                <a:latin typeface="Gulim" pitchFamily="34" charset="-127"/>
              </a:endParaRPr>
            </a:p>
          </p:txBody>
        </p:sp>
        <p:sp>
          <p:nvSpPr>
            <p:cNvPr id="43040" name="Rectangle 30"/>
            <p:cNvSpPr>
              <a:spLocks noChangeArrowheads="1"/>
            </p:cNvSpPr>
            <p:nvPr/>
          </p:nvSpPr>
          <p:spPr bwMode="auto">
            <a:xfrm>
              <a:off x="432" y="1638"/>
              <a:ext cx="369"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Gulim" pitchFamily="34" charset="-127"/>
                <a:buNone/>
              </a:pPr>
              <a:r>
                <a:rPr lang="ja-JP" altLang="en-GB" sz="1200">
                  <a:solidFill>
                    <a:srgbClr val="FFFFFF"/>
                  </a:solidFill>
                  <a:latin typeface="Gulim" pitchFamily="34" charset="-127"/>
                  <a:ea typeface="ＭＳ Ｐゴシック" pitchFamily="34" charset="-128"/>
                </a:rPr>
                <a:t>　</a:t>
              </a:r>
              <a:endParaRPr lang="en-GB" altLang="en-US" sz="1200" dirty="0">
                <a:solidFill>
                  <a:srgbClr val="FFFFFF"/>
                </a:solidFill>
                <a:latin typeface="Gulim" pitchFamily="34" charset="-127"/>
              </a:endParaRPr>
            </a:p>
          </p:txBody>
        </p:sp>
        <p:sp>
          <p:nvSpPr>
            <p:cNvPr id="43041" name="Rectangle 31"/>
            <p:cNvSpPr>
              <a:spLocks noChangeArrowheads="1"/>
            </p:cNvSpPr>
            <p:nvPr/>
          </p:nvSpPr>
          <p:spPr bwMode="auto">
            <a:xfrm>
              <a:off x="4886" y="1296"/>
              <a:ext cx="500"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Arial" pitchFamily="34" charset="0"/>
                <a:buNone/>
              </a:pPr>
              <a:r>
                <a:rPr lang="en-GB" altLang="en-US" sz="1200" b="1" dirty="0">
                  <a:solidFill>
                    <a:srgbClr val="000000"/>
                  </a:solidFill>
                </a:rPr>
                <a:t>STATUS</a:t>
              </a:r>
            </a:p>
          </p:txBody>
        </p:sp>
        <p:sp>
          <p:nvSpPr>
            <p:cNvPr id="43042" name="Rectangle 32"/>
            <p:cNvSpPr>
              <a:spLocks noChangeArrowheads="1"/>
            </p:cNvSpPr>
            <p:nvPr/>
          </p:nvSpPr>
          <p:spPr bwMode="auto">
            <a:xfrm>
              <a:off x="4258" y="1296"/>
              <a:ext cx="628"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Arial" pitchFamily="34" charset="0"/>
                <a:buNone/>
              </a:pPr>
              <a:r>
                <a:rPr lang="en-GB" altLang="en-US" sz="1200" b="1" dirty="0">
                  <a:solidFill>
                    <a:srgbClr val="000000"/>
                  </a:solidFill>
                </a:rPr>
                <a:t>REVIEWER</a:t>
              </a:r>
            </a:p>
          </p:txBody>
        </p:sp>
        <p:sp>
          <p:nvSpPr>
            <p:cNvPr id="43043" name="Rectangle 33"/>
            <p:cNvSpPr>
              <a:spLocks noChangeArrowheads="1"/>
            </p:cNvSpPr>
            <p:nvPr/>
          </p:nvSpPr>
          <p:spPr bwMode="auto">
            <a:xfrm>
              <a:off x="3775" y="1296"/>
              <a:ext cx="484"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Arial" pitchFamily="34" charset="0"/>
                <a:buNone/>
              </a:pPr>
              <a:r>
                <a:rPr lang="en-GB" altLang="en-US" sz="1200" b="1" dirty="0">
                  <a:solidFill>
                    <a:srgbClr val="000000"/>
                  </a:solidFill>
                </a:rPr>
                <a:t>OWNER</a:t>
              </a:r>
            </a:p>
          </p:txBody>
        </p:sp>
        <p:sp>
          <p:nvSpPr>
            <p:cNvPr id="43044" name="Rectangle 34"/>
            <p:cNvSpPr>
              <a:spLocks noChangeArrowheads="1"/>
            </p:cNvSpPr>
            <p:nvPr/>
          </p:nvSpPr>
          <p:spPr bwMode="auto">
            <a:xfrm>
              <a:off x="3184" y="1296"/>
              <a:ext cx="5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Arial" pitchFamily="34" charset="0"/>
                <a:buNone/>
              </a:pPr>
              <a:r>
                <a:rPr lang="en-GB" altLang="en-US" sz="1200" b="1" dirty="0">
                  <a:solidFill>
                    <a:srgbClr val="000000"/>
                  </a:solidFill>
                </a:rPr>
                <a:t>SEVERITY</a:t>
              </a:r>
            </a:p>
          </p:txBody>
        </p:sp>
        <p:sp>
          <p:nvSpPr>
            <p:cNvPr id="43045" name="Rectangle 35"/>
            <p:cNvSpPr>
              <a:spLocks noChangeArrowheads="1"/>
            </p:cNvSpPr>
            <p:nvPr/>
          </p:nvSpPr>
          <p:spPr bwMode="auto">
            <a:xfrm>
              <a:off x="2413" y="1296"/>
              <a:ext cx="772"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Arial" pitchFamily="34" charset="0"/>
                <a:buNone/>
              </a:pPr>
              <a:r>
                <a:rPr lang="en-GB" altLang="en-US" sz="1200" b="1" dirty="0">
                  <a:solidFill>
                    <a:srgbClr val="000000"/>
                  </a:solidFill>
                </a:rPr>
                <a:t>DESCRIPTION</a:t>
              </a:r>
            </a:p>
          </p:txBody>
        </p:sp>
        <p:sp>
          <p:nvSpPr>
            <p:cNvPr id="43046" name="Rectangle 36"/>
            <p:cNvSpPr>
              <a:spLocks noChangeArrowheads="1"/>
            </p:cNvSpPr>
            <p:nvPr/>
          </p:nvSpPr>
          <p:spPr bwMode="auto">
            <a:xfrm>
              <a:off x="1635" y="1296"/>
              <a:ext cx="778"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Arial" pitchFamily="34" charset="0"/>
                <a:buNone/>
              </a:pPr>
              <a:r>
                <a:rPr lang="en-GB" altLang="en-US" sz="1200" b="1" dirty="0">
                  <a:solidFill>
                    <a:srgbClr val="000000"/>
                  </a:solidFill>
                </a:rPr>
                <a:t>DEFECT TYPE</a:t>
              </a:r>
            </a:p>
          </p:txBody>
        </p:sp>
        <p:sp>
          <p:nvSpPr>
            <p:cNvPr id="43047" name="Rectangle 37"/>
            <p:cNvSpPr>
              <a:spLocks noChangeArrowheads="1"/>
            </p:cNvSpPr>
            <p:nvPr/>
          </p:nvSpPr>
          <p:spPr bwMode="auto">
            <a:xfrm>
              <a:off x="1178" y="1296"/>
              <a:ext cx="458"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Arial" pitchFamily="34" charset="0"/>
                <a:buNone/>
              </a:pPr>
              <a:r>
                <a:rPr lang="en-GB" altLang="en-US" sz="1200" b="1" dirty="0">
                  <a:solidFill>
                    <a:srgbClr val="000000"/>
                  </a:solidFill>
                </a:rPr>
                <a:t>ORIGIN</a:t>
              </a:r>
            </a:p>
          </p:txBody>
        </p:sp>
        <p:sp>
          <p:nvSpPr>
            <p:cNvPr id="43048" name="Rectangle 38"/>
            <p:cNvSpPr>
              <a:spLocks noChangeArrowheads="1"/>
            </p:cNvSpPr>
            <p:nvPr/>
          </p:nvSpPr>
          <p:spPr bwMode="auto">
            <a:xfrm>
              <a:off x="801" y="1296"/>
              <a:ext cx="377"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Arial" pitchFamily="34" charset="0"/>
                <a:buNone/>
              </a:pPr>
              <a:r>
                <a:rPr lang="en-GB" altLang="en-US" sz="1200" b="1" dirty="0">
                  <a:solidFill>
                    <a:srgbClr val="000000"/>
                  </a:solidFill>
                </a:rPr>
                <a:t>DATE</a:t>
              </a:r>
            </a:p>
          </p:txBody>
        </p:sp>
        <p:sp>
          <p:nvSpPr>
            <p:cNvPr id="43049" name="Rectangle 39"/>
            <p:cNvSpPr>
              <a:spLocks noChangeArrowheads="1"/>
            </p:cNvSpPr>
            <p:nvPr/>
          </p:nvSpPr>
          <p:spPr bwMode="auto">
            <a:xfrm>
              <a:off x="432" y="1296"/>
              <a:ext cx="369"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Clr>
                  <a:srgbClr val="FFFFFF"/>
                </a:buClr>
                <a:buSzPct val="100000"/>
                <a:buFont typeface="Arial" pitchFamily="34" charset="0"/>
                <a:buNone/>
              </a:pPr>
              <a:endParaRPr lang="en-GB" altLang="en-US" sz="1200" b="1" dirty="0">
                <a:solidFill>
                  <a:srgbClr val="000000"/>
                </a:solidFill>
              </a:endParaRPr>
            </a:p>
            <a:p>
              <a:pPr>
                <a:buClr>
                  <a:srgbClr val="FFFFFF"/>
                </a:buClr>
                <a:buSzPct val="100000"/>
                <a:buFont typeface="Arial" pitchFamily="34" charset="0"/>
                <a:buNone/>
              </a:pPr>
              <a:r>
                <a:rPr lang="en-GB" altLang="en-US" sz="1200" b="1" dirty="0">
                  <a:solidFill>
                    <a:srgbClr val="000000"/>
                  </a:solidFill>
                </a:rPr>
                <a:t>SNo</a:t>
              </a:r>
            </a:p>
          </p:txBody>
        </p:sp>
        <p:sp>
          <p:nvSpPr>
            <p:cNvPr id="43050" name="Line 40"/>
            <p:cNvSpPr>
              <a:spLocks noChangeShapeType="1"/>
            </p:cNvSpPr>
            <p:nvPr/>
          </p:nvSpPr>
          <p:spPr bwMode="auto">
            <a:xfrm>
              <a:off x="432" y="1296"/>
              <a:ext cx="4954"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51" name="Line 41"/>
            <p:cNvSpPr>
              <a:spLocks noChangeShapeType="1"/>
            </p:cNvSpPr>
            <p:nvPr/>
          </p:nvSpPr>
          <p:spPr bwMode="auto">
            <a:xfrm>
              <a:off x="432" y="2350"/>
              <a:ext cx="4954"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52" name="Line 42"/>
            <p:cNvSpPr>
              <a:spLocks noChangeShapeType="1"/>
            </p:cNvSpPr>
            <p:nvPr/>
          </p:nvSpPr>
          <p:spPr bwMode="auto">
            <a:xfrm>
              <a:off x="432"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53" name="Line 43"/>
            <p:cNvSpPr>
              <a:spLocks noChangeShapeType="1"/>
            </p:cNvSpPr>
            <p:nvPr/>
          </p:nvSpPr>
          <p:spPr bwMode="auto">
            <a:xfrm>
              <a:off x="5386"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54" name="Line 44"/>
            <p:cNvSpPr>
              <a:spLocks noChangeShapeType="1"/>
            </p:cNvSpPr>
            <p:nvPr/>
          </p:nvSpPr>
          <p:spPr bwMode="auto">
            <a:xfrm>
              <a:off x="432" y="1638"/>
              <a:ext cx="4954"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55" name="Line 45"/>
            <p:cNvSpPr>
              <a:spLocks noChangeShapeType="1"/>
            </p:cNvSpPr>
            <p:nvPr/>
          </p:nvSpPr>
          <p:spPr bwMode="auto">
            <a:xfrm>
              <a:off x="801"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56" name="Line 46"/>
            <p:cNvSpPr>
              <a:spLocks noChangeShapeType="1"/>
            </p:cNvSpPr>
            <p:nvPr/>
          </p:nvSpPr>
          <p:spPr bwMode="auto">
            <a:xfrm>
              <a:off x="1178"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57" name="Line 47"/>
            <p:cNvSpPr>
              <a:spLocks noChangeShapeType="1"/>
            </p:cNvSpPr>
            <p:nvPr/>
          </p:nvSpPr>
          <p:spPr bwMode="auto">
            <a:xfrm>
              <a:off x="1635"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58" name="Line 48"/>
            <p:cNvSpPr>
              <a:spLocks noChangeShapeType="1"/>
            </p:cNvSpPr>
            <p:nvPr/>
          </p:nvSpPr>
          <p:spPr bwMode="auto">
            <a:xfrm>
              <a:off x="2413"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59" name="Line 49"/>
            <p:cNvSpPr>
              <a:spLocks noChangeShapeType="1"/>
            </p:cNvSpPr>
            <p:nvPr/>
          </p:nvSpPr>
          <p:spPr bwMode="auto">
            <a:xfrm>
              <a:off x="3184"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60" name="Line 50"/>
            <p:cNvSpPr>
              <a:spLocks noChangeShapeType="1"/>
            </p:cNvSpPr>
            <p:nvPr/>
          </p:nvSpPr>
          <p:spPr bwMode="auto">
            <a:xfrm>
              <a:off x="3775"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61" name="Line 51"/>
            <p:cNvSpPr>
              <a:spLocks noChangeShapeType="1"/>
            </p:cNvSpPr>
            <p:nvPr/>
          </p:nvSpPr>
          <p:spPr bwMode="auto">
            <a:xfrm>
              <a:off x="4258"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62" name="Line 52"/>
            <p:cNvSpPr>
              <a:spLocks noChangeShapeType="1"/>
            </p:cNvSpPr>
            <p:nvPr/>
          </p:nvSpPr>
          <p:spPr bwMode="auto">
            <a:xfrm>
              <a:off x="4886" y="1296"/>
              <a:ext cx="1" cy="1054"/>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63" name="Line 53"/>
            <p:cNvSpPr>
              <a:spLocks noChangeShapeType="1"/>
            </p:cNvSpPr>
            <p:nvPr/>
          </p:nvSpPr>
          <p:spPr bwMode="auto">
            <a:xfrm>
              <a:off x="432" y="1845"/>
              <a:ext cx="4954"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43064" name="Line 54"/>
            <p:cNvSpPr>
              <a:spLocks noChangeShapeType="1"/>
            </p:cNvSpPr>
            <p:nvPr/>
          </p:nvSpPr>
          <p:spPr bwMode="auto">
            <a:xfrm>
              <a:off x="432" y="2097"/>
              <a:ext cx="4954"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grpSp>
      <p:sp>
        <p:nvSpPr>
          <p:cNvPr id="43012" name="Text Box 55"/>
          <p:cNvSpPr txBox="1">
            <a:spLocks noChangeArrowheads="1"/>
          </p:cNvSpPr>
          <p:nvPr/>
        </p:nvSpPr>
        <p:spPr bwMode="auto">
          <a:xfrm>
            <a:off x="609600" y="1371600"/>
            <a:ext cx="449580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lnSpc>
                <a:spcPct val="80000"/>
              </a:lnSpc>
              <a:buClr>
                <a:srgbClr val="000000"/>
              </a:buClr>
              <a:buSzPct val="85000"/>
              <a:buFont typeface="Arial" pitchFamily="34" charset="0"/>
              <a:buNone/>
            </a:pPr>
            <a:r>
              <a:rPr lang="en-GB" altLang="en-US" sz="2800" dirty="0">
                <a:solidFill>
                  <a:srgbClr val="000000"/>
                </a:solidFill>
                <a:latin typeface="Calibri" panose="020F0502020204030204" pitchFamily="34" charset="0"/>
              </a:rPr>
              <a:t> Peer review log format</a:t>
            </a:r>
          </a:p>
        </p:txBody>
      </p:sp>
      <p:sp>
        <p:nvSpPr>
          <p:cNvPr id="43013" name="Text Box 56"/>
          <p:cNvSpPr txBox="1">
            <a:spLocks noChangeArrowheads="1"/>
          </p:cNvSpPr>
          <p:nvPr/>
        </p:nvSpPr>
        <p:spPr bwMode="auto">
          <a:xfrm>
            <a:off x="228600" y="4038600"/>
            <a:ext cx="7772400" cy="84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29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lvl="1" eaLnBrk="1" hangingPunct="1">
              <a:lnSpc>
                <a:spcPct val="76000"/>
              </a:lnSpc>
              <a:spcBef>
                <a:spcPts val="1500"/>
              </a:spcBef>
              <a:buClr>
                <a:srgbClr val="000000"/>
              </a:buClr>
              <a:buSzPct val="85000"/>
              <a:buFont typeface="Arial" pitchFamily="34" charset="0"/>
              <a:buNone/>
            </a:pPr>
            <a:r>
              <a:rPr lang="en-GB" altLang="en-US" sz="2400" dirty="0">
                <a:solidFill>
                  <a:srgbClr val="000000"/>
                </a:solidFill>
                <a:latin typeface="Calibri" panose="020F0502020204030204" pitchFamily="34" charset="0"/>
              </a:rPr>
              <a:t>Assigns each team member inspection responsibility</a:t>
            </a:r>
          </a:p>
          <a:p>
            <a:pPr lvl="1" eaLnBrk="1" hangingPunct="1">
              <a:lnSpc>
                <a:spcPct val="76000"/>
              </a:lnSpc>
              <a:spcBef>
                <a:spcPts val="1500"/>
              </a:spcBef>
              <a:buClr>
                <a:srgbClr val="000000"/>
              </a:buClr>
              <a:buSzPct val="85000"/>
              <a:buFont typeface="Arial" pitchFamily="34" charset="0"/>
              <a:buNone/>
            </a:pPr>
            <a:r>
              <a:rPr lang="en-GB" altLang="en-US" sz="2400" dirty="0">
                <a:solidFill>
                  <a:srgbClr val="000000"/>
                </a:solidFill>
                <a:latin typeface="Calibri" panose="020F0502020204030204" pitchFamily="34" charset="0"/>
              </a:rPr>
              <a:t>Ranks problems according to severity</a:t>
            </a:r>
          </a:p>
        </p:txBody>
      </p:sp>
    </p:spTree>
    <p:extLst>
      <p:ext uri="{BB962C8B-B14F-4D97-AF65-F5344CB8AC3E}">
        <p14:creationId xmlns:p14="http://schemas.microsoft.com/office/powerpoint/2010/main" val="107100751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SQUARE Step 8</a:t>
            </a:r>
            <a:br>
              <a:rPr lang="en-US" dirty="0" smtClean="0"/>
            </a:br>
            <a:r>
              <a:rPr lang="en-US" dirty="0" smtClean="0"/>
              <a:t>(Developed by Nancy Mead)</a:t>
            </a:r>
            <a:br>
              <a:rPr lang="en-US" dirty="0" smtClean="0"/>
            </a:br>
            <a:endParaRPr lang="en-US" dirty="0"/>
          </a:p>
        </p:txBody>
      </p:sp>
    </p:spTree>
    <p:extLst>
      <p:ext uri="{BB962C8B-B14F-4D97-AF65-F5344CB8AC3E}">
        <p14:creationId xmlns:p14="http://schemas.microsoft.com/office/powerpoint/2010/main" val="110370208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p:cNvSpPr>
            <a:spLocks noGrp="1" noChangeArrowheads="1"/>
          </p:cNvSpPr>
          <p:nvPr>
            <p:ph type="title"/>
          </p:nvPr>
        </p:nvSpPr>
        <p:spPr/>
        <p:txBody>
          <a:bodyPr/>
          <a:lstStyle/>
          <a:p>
            <a:r>
              <a:rPr lang="en-GB" altLang="en-US" dirty="0" smtClean="0"/>
              <a:t>Step 9: Requirements Inspection</a:t>
            </a:r>
          </a:p>
        </p:txBody>
      </p:sp>
      <p:sp>
        <p:nvSpPr>
          <p:cNvPr id="44035" name="Rectangle 2"/>
          <p:cNvSpPr>
            <a:spLocks noGrp="1" noChangeArrowheads="1"/>
          </p:cNvSpPr>
          <p:nvPr>
            <p:ph idx="1"/>
          </p:nvPr>
        </p:nvSpPr>
        <p:spPr/>
        <p:txBody>
          <a:bodyPr/>
          <a:lstStyle/>
          <a:p>
            <a:r>
              <a:rPr lang="en-GB" altLang="en-US" dirty="0" smtClean="0"/>
              <a:t>Requirements engineering team responsibilities</a:t>
            </a:r>
          </a:p>
          <a:p>
            <a:pPr lvl="1"/>
            <a:r>
              <a:rPr lang="en-GB" altLang="en-US" dirty="0" smtClean="0"/>
              <a:t>Facilitate the inspection process</a:t>
            </a:r>
          </a:p>
          <a:p>
            <a:pPr lvl="2"/>
            <a:r>
              <a:rPr lang="en-GB" altLang="en-US" dirty="0" smtClean="0"/>
              <a:t>Provide orientation to the structured inspection</a:t>
            </a:r>
          </a:p>
          <a:p>
            <a:pPr lvl="2"/>
            <a:r>
              <a:rPr lang="en-GB" altLang="en-US" dirty="0" smtClean="0"/>
              <a:t>Informal inspection guides</a:t>
            </a:r>
          </a:p>
        </p:txBody>
      </p:sp>
    </p:spTree>
    <p:extLst>
      <p:ext uri="{BB962C8B-B14F-4D97-AF65-F5344CB8AC3E}">
        <p14:creationId xmlns:p14="http://schemas.microsoft.com/office/powerpoint/2010/main" val="241690181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Grp="1" noChangeArrowheads="1"/>
          </p:cNvSpPr>
          <p:nvPr>
            <p:ph type="title"/>
          </p:nvPr>
        </p:nvSpPr>
        <p:spPr/>
        <p:txBody>
          <a:bodyPr/>
          <a:lstStyle/>
          <a:p>
            <a:r>
              <a:rPr lang="en-GB" altLang="en-US" dirty="0" smtClean="0"/>
              <a:t>Step 9: Requirements Inspection</a:t>
            </a:r>
          </a:p>
        </p:txBody>
      </p:sp>
      <p:sp>
        <p:nvSpPr>
          <p:cNvPr id="45059" name="Rectangle 2"/>
          <p:cNvSpPr>
            <a:spLocks noGrp="1" noChangeArrowheads="1"/>
          </p:cNvSpPr>
          <p:nvPr>
            <p:ph idx="1"/>
          </p:nvPr>
        </p:nvSpPr>
        <p:spPr/>
        <p:txBody>
          <a:bodyPr/>
          <a:lstStyle/>
          <a:p>
            <a:r>
              <a:rPr lang="en-GB" altLang="en-US" dirty="0" smtClean="0"/>
              <a:t>Stakeholder responsibilities</a:t>
            </a:r>
          </a:p>
          <a:p>
            <a:pPr lvl="1"/>
            <a:r>
              <a:rPr lang="en-GB" altLang="en-US" dirty="0" smtClean="0"/>
              <a:t>Come to a consensus on the validity of each security requirement</a:t>
            </a:r>
          </a:p>
          <a:p>
            <a:pPr lvl="1"/>
            <a:r>
              <a:rPr lang="en-GB" altLang="en-US" dirty="0" smtClean="0"/>
              <a:t>Verify that each requirement is verifiable and feasible to implement</a:t>
            </a:r>
          </a:p>
          <a:p>
            <a:pPr lvl="1"/>
            <a:r>
              <a:rPr lang="en-GB" altLang="en-US" dirty="0" smtClean="0"/>
              <a:t>Remove requirements, if needed, from the working set (Last chance!)</a:t>
            </a:r>
          </a:p>
          <a:p>
            <a:pPr lvl="1"/>
            <a:r>
              <a:rPr lang="en-GB" altLang="en-US" dirty="0" smtClean="0"/>
              <a:t>Produce final requirements document</a:t>
            </a:r>
          </a:p>
        </p:txBody>
      </p:sp>
    </p:spTree>
    <p:extLst>
      <p:ext uri="{BB962C8B-B14F-4D97-AF65-F5344CB8AC3E}">
        <p14:creationId xmlns:p14="http://schemas.microsoft.com/office/powerpoint/2010/main" val="119224176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
          <p:cNvSpPr>
            <a:spLocks noGrp="1" noChangeArrowheads="1"/>
          </p:cNvSpPr>
          <p:nvPr>
            <p:ph type="title"/>
          </p:nvPr>
        </p:nvSpPr>
        <p:spPr/>
        <p:txBody>
          <a:bodyPr/>
          <a:lstStyle/>
          <a:p>
            <a:r>
              <a:rPr lang="en-GB" altLang="en-US" dirty="0" smtClean="0"/>
              <a:t>Step 9: Requirements Inspection</a:t>
            </a:r>
          </a:p>
        </p:txBody>
      </p:sp>
      <p:sp>
        <p:nvSpPr>
          <p:cNvPr id="46083" name="Rectangle 2"/>
          <p:cNvSpPr>
            <a:spLocks noGrp="1" noChangeArrowheads="1"/>
          </p:cNvSpPr>
          <p:nvPr>
            <p:ph idx="1"/>
          </p:nvPr>
        </p:nvSpPr>
        <p:spPr/>
        <p:txBody>
          <a:bodyPr/>
          <a:lstStyle/>
          <a:p>
            <a:r>
              <a:rPr lang="en-GB" altLang="en-US" dirty="0" smtClean="0"/>
              <a:t>Joint responsibilities</a:t>
            </a:r>
          </a:p>
          <a:p>
            <a:pPr lvl="1"/>
            <a:r>
              <a:rPr lang="en-GB" altLang="en-US" dirty="0" smtClean="0"/>
              <a:t>Verify that each requirement is directly applicable to one or more of the security goals of the project or supports a higher level requirement</a:t>
            </a:r>
          </a:p>
        </p:txBody>
      </p:sp>
    </p:spTree>
    <p:extLst>
      <p:ext uri="{BB962C8B-B14F-4D97-AF65-F5344CB8AC3E}">
        <p14:creationId xmlns:p14="http://schemas.microsoft.com/office/powerpoint/2010/main" val="44295678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
          <p:cNvSpPr>
            <a:spLocks noGrp="1" noChangeArrowheads="1"/>
          </p:cNvSpPr>
          <p:nvPr>
            <p:ph type="title"/>
          </p:nvPr>
        </p:nvSpPr>
        <p:spPr/>
        <p:txBody>
          <a:bodyPr/>
          <a:lstStyle/>
          <a:p>
            <a:r>
              <a:rPr lang="en-GB" altLang="en-US" dirty="0" smtClean="0"/>
              <a:t>Step 9: Requirements Inspection</a:t>
            </a:r>
          </a:p>
        </p:txBody>
      </p:sp>
      <p:sp>
        <p:nvSpPr>
          <p:cNvPr id="47107" name="Rectangle 2"/>
          <p:cNvSpPr>
            <a:spLocks noGrp="1" noChangeArrowheads="1"/>
          </p:cNvSpPr>
          <p:nvPr>
            <p:ph idx="1"/>
          </p:nvPr>
        </p:nvSpPr>
        <p:spPr/>
        <p:txBody>
          <a:bodyPr/>
          <a:lstStyle/>
          <a:p>
            <a:r>
              <a:rPr lang="en-GB" altLang="en-US" dirty="0" smtClean="0"/>
              <a:t>Exit criteria</a:t>
            </a:r>
          </a:p>
          <a:p>
            <a:pPr lvl="1"/>
            <a:r>
              <a:rPr lang="en-GB" altLang="en-US" dirty="0" smtClean="0"/>
              <a:t>All requirements have been verified both by the requirements engineering team and the stakeholders</a:t>
            </a:r>
          </a:p>
        </p:txBody>
      </p:sp>
    </p:spTree>
    <p:extLst>
      <p:ext uri="{BB962C8B-B14F-4D97-AF65-F5344CB8AC3E}">
        <p14:creationId xmlns:p14="http://schemas.microsoft.com/office/powerpoint/2010/main" val="50288195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
          <p:cNvSpPr>
            <a:spLocks noGrp="1" noChangeArrowheads="1"/>
          </p:cNvSpPr>
          <p:nvPr>
            <p:ph type="title"/>
          </p:nvPr>
        </p:nvSpPr>
        <p:spPr/>
        <p:txBody>
          <a:bodyPr/>
          <a:lstStyle/>
          <a:p>
            <a:r>
              <a:rPr lang="en-GB" altLang="en-US" dirty="0" smtClean="0"/>
              <a:t>Step 9 – Exercise (20 Minutes)</a:t>
            </a:r>
          </a:p>
        </p:txBody>
      </p:sp>
      <p:sp>
        <p:nvSpPr>
          <p:cNvPr id="90115" name="Rectangle 2"/>
          <p:cNvSpPr>
            <a:spLocks noGrp="1" noChangeArrowheads="1"/>
          </p:cNvSpPr>
          <p:nvPr>
            <p:ph idx="1"/>
          </p:nvPr>
        </p:nvSpPr>
        <p:spPr/>
        <p:txBody>
          <a:bodyPr/>
          <a:lstStyle/>
          <a:p>
            <a:pPr marL="283464" lvl="1" indent="0">
              <a:buNone/>
            </a:pPr>
            <a:r>
              <a:rPr lang="en-GB" dirty="0" smtClean="0"/>
              <a:t>Task: Review and document review comments</a:t>
            </a:r>
          </a:p>
          <a:p>
            <a:pPr marL="283464" lvl="1" indent="0">
              <a:buNone/>
            </a:pPr>
            <a:endParaRPr lang="en-GB" dirty="0" smtClean="0"/>
          </a:p>
          <a:p>
            <a:pPr marL="283464" lvl="1" indent="0">
              <a:buNone/>
            </a:pPr>
            <a:r>
              <a:rPr lang="en-GB" dirty="0" smtClean="0"/>
              <a:t>Exit Criteria:</a:t>
            </a:r>
          </a:p>
          <a:p>
            <a:pPr lvl="1"/>
            <a:r>
              <a:rPr lang="en-GB" dirty="0" smtClean="0"/>
              <a:t>All requirements should be carefully reviewed and the review comments should be documented</a:t>
            </a:r>
          </a:p>
          <a:p>
            <a:pPr marL="283464" lvl="1" indent="0">
              <a:buNone/>
            </a:pPr>
            <a:r>
              <a:rPr lang="en-GB" dirty="0" smtClean="0"/>
              <a:t/>
            </a:r>
            <a:br>
              <a:rPr lang="en-GB" dirty="0" smtClean="0"/>
            </a:br>
            <a:r>
              <a:rPr lang="en-GB" dirty="0" smtClean="0"/>
              <a:t>If there is any drastic change in the requirements, the categorization and prioritization might change.</a:t>
            </a:r>
          </a:p>
          <a:p>
            <a:pPr marL="283464" lvl="1" indent="0">
              <a:buNone/>
            </a:pPr>
            <a:endParaRPr lang="en-GB" dirty="0" smtClean="0"/>
          </a:p>
          <a:p>
            <a:pPr marL="283464" lvl="1" indent="0">
              <a:buNone/>
            </a:pPr>
            <a:r>
              <a:rPr lang="en-GB" i="1" dirty="0" smtClean="0"/>
              <a:t>Both teams should read and follow the instructions given in your respective documents for more detailed information.</a:t>
            </a:r>
          </a:p>
        </p:txBody>
      </p:sp>
    </p:spTree>
    <p:extLst>
      <p:ext uri="{BB962C8B-B14F-4D97-AF65-F5344CB8AC3E}">
        <p14:creationId xmlns:p14="http://schemas.microsoft.com/office/powerpoint/2010/main" val="3177033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
          <p:cNvSpPr>
            <a:spLocks noGrp="1" noChangeArrowheads="1"/>
          </p:cNvSpPr>
          <p:nvPr>
            <p:ph type="title"/>
          </p:nvPr>
        </p:nvSpPr>
        <p:spPr/>
        <p:txBody>
          <a:bodyPr/>
          <a:lstStyle/>
          <a:p>
            <a:r>
              <a:rPr lang="en-GB" altLang="en-US" dirty="0" smtClean="0"/>
              <a:t>Step 9 – Report on Exercise (15 Minutes)</a:t>
            </a:r>
          </a:p>
        </p:txBody>
      </p:sp>
    </p:spTree>
    <p:extLst>
      <p:ext uri="{BB962C8B-B14F-4D97-AF65-F5344CB8AC3E}">
        <p14:creationId xmlns:p14="http://schemas.microsoft.com/office/powerpoint/2010/main" val="219098814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smtClean="0"/>
              <a:t>Did you have occasion to do formal inspections on projects?</a:t>
            </a:r>
          </a:p>
          <a:p>
            <a:pPr>
              <a:buFont typeface="Arial" panose="020B0604020202020204" pitchFamily="34" charset="0"/>
              <a:buChar char="•"/>
            </a:pPr>
            <a:r>
              <a:rPr lang="en-GB" dirty="0" smtClean="0"/>
              <a:t>What about peer reviews?  </a:t>
            </a:r>
          </a:p>
          <a:p>
            <a:pPr>
              <a:buFont typeface="Arial" panose="020B0604020202020204" pitchFamily="34" charset="0"/>
              <a:buChar char="•"/>
            </a:pPr>
            <a:r>
              <a:rPr lang="en-GB" dirty="0" smtClean="0"/>
              <a:t>What about pair programming in Agile?  Any experience with it? </a:t>
            </a:r>
            <a:endParaRPr lang="en-GB" dirty="0"/>
          </a:p>
        </p:txBody>
      </p:sp>
    </p:spTree>
    <p:extLst>
      <p:ext uri="{BB962C8B-B14F-4D97-AF65-F5344CB8AC3E}">
        <p14:creationId xmlns:p14="http://schemas.microsoft.com/office/powerpoint/2010/main" val="118457131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Questions?</a:t>
            </a:r>
            <a:br>
              <a:rPr lang="en-US" dirty="0"/>
            </a:br>
            <a:endParaRPr lang="en-US" dirty="0"/>
          </a:p>
        </p:txBody>
      </p:sp>
    </p:spTree>
    <p:extLst>
      <p:ext uri="{BB962C8B-B14F-4D97-AF65-F5344CB8AC3E}">
        <p14:creationId xmlns:p14="http://schemas.microsoft.com/office/powerpoint/2010/main" val="174744096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dirty="0" smtClean="0"/>
              <a:t>SQUARE Steps</a:t>
            </a:r>
          </a:p>
        </p:txBody>
      </p:sp>
      <p:sp>
        <p:nvSpPr>
          <p:cNvPr id="8195" name="Rectangle 3"/>
          <p:cNvSpPr>
            <a:spLocks noGrp="1" noChangeArrowheads="1"/>
          </p:cNvSpPr>
          <p:nvPr>
            <p:ph idx="1"/>
          </p:nvPr>
        </p:nvSpPr>
        <p:spPr/>
        <p:txBody>
          <a:bodyPr/>
          <a:lstStyle/>
          <a:p>
            <a:pPr marL="740664" lvl="1" indent="-457200">
              <a:buFont typeface="+mj-lt"/>
              <a:buAutoNum type="arabicPeriod"/>
            </a:pPr>
            <a:r>
              <a:rPr lang="en-GB" altLang="en-US" dirty="0" smtClean="0"/>
              <a:t>Agree on definitions.</a:t>
            </a:r>
          </a:p>
          <a:p>
            <a:pPr marL="740664" lvl="1" indent="-457200">
              <a:buFont typeface="+mj-lt"/>
              <a:buAutoNum type="arabicPeriod"/>
            </a:pPr>
            <a:r>
              <a:rPr lang="en-GB" altLang="en-US" dirty="0" smtClean="0"/>
              <a:t>Identify assets and security goals.</a:t>
            </a:r>
          </a:p>
          <a:p>
            <a:pPr marL="740664" lvl="1" indent="-457200">
              <a:buFont typeface="+mj-lt"/>
              <a:buAutoNum type="arabicPeriod"/>
            </a:pPr>
            <a:r>
              <a:rPr lang="en-GB" altLang="en-US" dirty="0" smtClean="0"/>
              <a:t>Develop artifacts to support security </a:t>
            </a:r>
            <a:br>
              <a:rPr lang="en-GB" altLang="en-US" dirty="0" smtClean="0"/>
            </a:br>
            <a:r>
              <a:rPr lang="en-GB" altLang="en-US" dirty="0" smtClean="0"/>
              <a:t>requirements definition.</a:t>
            </a:r>
          </a:p>
          <a:p>
            <a:pPr marL="740664" lvl="1" indent="-457200">
              <a:buFont typeface="+mj-lt"/>
              <a:buAutoNum type="arabicPeriod"/>
            </a:pPr>
            <a:r>
              <a:rPr lang="en-GB" altLang="en-US" dirty="0" smtClean="0"/>
              <a:t>Assess risks.</a:t>
            </a:r>
          </a:p>
          <a:p>
            <a:pPr marL="740664" lvl="1" indent="-457200">
              <a:buFont typeface="+mj-lt"/>
              <a:buAutoNum type="arabicPeriod"/>
            </a:pPr>
            <a:r>
              <a:rPr lang="en-GB" altLang="en-US" dirty="0" smtClean="0"/>
              <a:t>Select elicitation technique(s).</a:t>
            </a:r>
          </a:p>
          <a:p>
            <a:pPr marL="740664" lvl="1" indent="-457200">
              <a:buFont typeface="+mj-lt"/>
              <a:buAutoNum type="arabicPeriod"/>
            </a:pPr>
            <a:r>
              <a:rPr lang="en-GB" altLang="en-US" dirty="0" smtClean="0"/>
              <a:t>Elicit security requirements.</a:t>
            </a:r>
          </a:p>
          <a:p>
            <a:pPr marL="740664" lvl="1" indent="-457200">
              <a:buFont typeface="+mj-lt"/>
              <a:buAutoNum type="arabicPeriod"/>
            </a:pPr>
            <a:r>
              <a:rPr lang="en-GB" altLang="en-US" dirty="0" smtClean="0"/>
              <a:t>Categorize requirements.</a:t>
            </a:r>
          </a:p>
          <a:p>
            <a:pPr marL="740664" lvl="1" indent="-457200">
              <a:buFont typeface="+mj-lt"/>
              <a:buAutoNum type="arabicPeriod"/>
            </a:pPr>
            <a:r>
              <a:rPr lang="en-GB" altLang="en-US" b="1" dirty="0" smtClean="0"/>
              <a:t>Prioritize requirements.</a:t>
            </a:r>
          </a:p>
          <a:p>
            <a:pPr marL="740664" lvl="1" indent="-457200">
              <a:buFont typeface="+mj-lt"/>
              <a:buAutoNum type="arabicPeriod"/>
            </a:pPr>
            <a:r>
              <a:rPr lang="en-GB" altLang="en-US" dirty="0" smtClean="0"/>
              <a:t>Inspect requirements.</a:t>
            </a:r>
          </a:p>
        </p:txBody>
      </p:sp>
    </p:spTree>
    <p:extLst>
      <p:ext uri="{BB962C8B-B14F-4D97-AF65-F5344CB8AC3E}">
        <p14:creationId xmlns:p14="http://schemas.microsoft.com/office/powerpoint/2010/main" val="696874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Grp="1" noChangeArrowheads="1"/>
          </p:cNvSpPr>
          <p:nvPr>
            <p:ph type="title"/>
          </p:nvPr>
        </p:nvSpPr>
        <p:spPr/>
        <p:txBody>
          <a:bodyPr/>
          <a:lstStyle/>
          <a:p>
            <a:r>
              <a:rPr lang="en-GB" altLang="en-US" dirty="0" smtClean="0"/>
              <a:t>Step 8: Prioritize Requirements</a:t>
            </a:r>
          </a:p>
        </p:txBody>
      </p:sp>
      <p:sp>
        <p:nvSpPr>
          <p:cNvPr id="30723" name="Rectangle 2"/>
          <p:cNvSpPr>
            <a:spLocks noGrp="1" noChangeArrowheads="1"/>
          </p:cNvSpPr>
          <p:nvPr>
            <p:ph idx="1"/>
          </p:nvPr>
        </p:nvSpPr>
        <p:spPr/>
        <p:txBody>
          <a:bodyPr/>
          <a:lstStyle/>
          <a:p>
            <a:r>
              <a:rPr lang="en-GB" altLang="en-US" dirty="0" smtClean="0"/>
              <a:t>Client organization unlikely to implement all of the security requirements</a:t>
            </a:r>
          </a:p>
          <a:p>
            <a:pPr lvl="1"/>
            <a:r>
              <a:rPr lang="en-GB" altLang="en-US" dirty="0" smtClean="0"/>
              <a:t>Lack of time</a:t>
            </a:r>
          </a:p>
          <a:p>
            <a:pPr lvl="1"/>
            <a:r>
              <a:rPr lang="en-GB" altLang="en-US" dirty="0" smtClean="0"/>
              <a:t>Lack of resources</a:t>
            </a:r>
          </a:p>
          <a:p>
            <a:pPr lvl="1"/>
            <a:r>
              <a:rPr lang="en-GB" altLang="en-US" dirty="0" smtClean="0"/>
              <a:t>Changes in the goals of the project</a:t>
            </a:r>
          </a:p>
          <a:p>
            <a:pPr lvl="2"/>
            <a:endParaRPr lang="en-GB" altLang="en-US" dirty="0" smtClean="0"/>
          </a:p>
        </p:txBody>
      </p:sp>
    </p:spTree>
    <p:extLst>
      <p:ext uri="{BB962C8B-B14F-4D97-AF65-F5344CB8AC3E}">
        <p14:creationId xmlns:p14="http://schemas.microsoft.com/office/powerpoint/2010/main" val="34826643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p:cNvSpPr>
            <a:spLocks noGrp="1" noChangeArrowheads="1"/>
          </p:cNvSpPr>
          <p:nvPr>
            <p:ph type="title"/>
          </p:nvPr>
        </p:nvSpPr>
        <p:spPr/>
        <p:txBody>
          <a:bodyPr/>
          <a:lstStyle/>
          <a:p>
            <a:r>
              <a:rPr lang="en-GB" altLang="en-US" dirty="0" smtClean="0"/>
              <a:t>Step 8: Prioritize Requirements</a:t>
            </a:r>
          </a:p>
        </p:txBody>
      </p:sp>
      <p:sp>
        <p:nvSpPr>
          <p:cNvPr id="31747" name="Rectangle 2"/>
          <p:cNvSpPr>
            <a:spLocks noGrp="1" noChangeArrowheads="1"/>
          </p:cNvSpPr>
          <p:nvPr>
            <p:ph idx="1"/>
          </p:nvPr>
        </p:nvSpPr>
        <p:spPr/>
        <p:txBody>
          <a:bodyPr/>
          <a:lstStyle/>
          <a:p>
            <a:r>
              <a:rPr lang="en-GB" altLang="en-US" dirty="0" smtClean="0"/>
              <a:t>Crucial input</a:t>
            </a:r>
          </a:p>
          <a:p>
            <a:pPr lvl="1"/>
            <a:r>
              <a:rPr lang="en-GB" altLang="en-US" dirty="0" smtClean="0"/>
              <a:t>Step 4: Risk Assessment</a:t>
            </a:r>
          </a:p>
          <a:p>
            <a:pPr lvl="1"/>
            <a:r>
              <a:rPr lang="en-GB" altLang="en-US" dirty="0" smtClean="0"/>
              <a:t>Step 7: Categorization</a:t>
            </a:r>
          </a:p>
        </p:txBody>
      </p:sp>
    </p:spTree>
    <p:extLst>
      <p:ext uri="{BB962C8B-B14F-4D97-AF65-F5344CB8AC3E}">
        <p14:creationId xmlns:p14="http://schemas.microsoft.com/office/powerpoint/2010/main" val="2884794979"/>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Grp="1" noChangeArrowheads="1"/>
          </p:cNvSpPr>
          <p:nvPr>
            <p:ph type="title"/>
          </p:nvPr>
        </p:nvSpPr>
        <p:spPr/>
        <p:txBody>
          <a:bodyPr/>
          <a:lstStyle/>
          <a:p>
            <a:r>
              <a:rPr lang="en-GB" altLang="en-US" dirty="0" smtClean="0"/>
              <a:t>Step 8: Prioritize Requirements</a:t>
            </a:r>
          </a:p>
        </p:txBody>
      </p:sp>
      <p:sp>
        <p:nvSpPr>
          <p:cNvPr id="32771" name="Rectangle 2"/>
          <p:cNvSpPr>
            <a:spLocks noGrp="1" noChangeArrowheads="1"/>
          </p:cNvSpPr>
          <p:nvPr>
            <p:ph idx="1"/>
          </p:nvPr>
        </p:nvSpPr>
        <p:spPr/>
        <p:txBody>
          <a:bodyPr/>
          <a:lstStyle/>
          <a:p>
            <a:r>
              <a:rPr lang="en-GB" altLang="en-US" dirty="0" smtClean="0"/>
              <a:t>Prioritization techniques</a:t>
            </a:r>
          </a:p>
          <a:p>
            <a:pPr lvl="1"/>
            <a:r>
              <a:rPr lang="en-GB" altLang="en-US" dirty="0" smtClean="0"/>
              <a:t>Binary search trees</a:t>
            </a:r>
          </a:p>
          <a:p>
            <a:pPr lvl="1"/>
            <a:r>
              <a:rPr lang="en-GB" altLang="en-US" dirty="0" smtClean="0"/>
              <a:t>Numeral assignment techniques</a:t>
            </a:r>
          </a:p>
          <a:p>
            <a:pPr lvl="1"/>
            <a:r>
              <a:rPr lang="en-GB" altLang="en-US" dirty="0" smtClean="0"/>
              <a:t>Planning game</a:t>
            </a:r>
          </a:p>
          <a:p>
            <a:pPr lvl="1"/>
            <a:r>
              <a:rPr lang="en-GB" altLang="en-US" dirty="0" smtClean="0"/>
              <a:t>100-Point method</a:t>
            </a:r>
          </a:p>
          <a:p>
            <a:pPr lvl="1"/>
            <a:r>
              <a:rPr lang="en-GB" altLang="en-US" dirty="0" smtClean="0"/>
              <a:t>Theory-W</a:t>
            </a:r>
          </a:p>
          <a:p>
            <a:pPr lvl="1"/>
            <a:r>
              <a:rPr lang="en-GB" altLang="en-US" dirty="0" smtClean="0"/>
              <a:t>Triage</a:t>
            </a:r>
          </a:p>
          <a:p>
            <a:pPr lvl="1"/>
            <a:r>
              <a:rPr lang="en-GB" altLang="en-US" dirty="0" smtClean="0"/>
              <a:t>Wiegers’ Method</a:t>
            </a:r>
          </a:p>
          <a:p>
            <a:pPr lvl="1"/>
            <a:r>
              <a:rPr lang="en-GB" altLang="en-US" dirty="0" smtClean="0"/>
              <a:t>Requirements Prioritization Framework</a:t>
            </a:r>
          </a:p>
          <a:p>
            <a:pPr lvl="1"/>
            <a:r>
              <a:rPr lang="en-GB" altLang="en-US" dirty="0" smtClean="0"/>
              <a:t>Analytical Hierarchy Process</a:t>
            </a:r>
          </a:p>
        </p:txBody>
      </p:sp>
    </p:spTree>
    <p:extLst>
      <p:ext uri="{BB962C8B-B14F-4D97-AF65-F5344CB8AC3E}">
        <p14:creationId xmlns:p14="http://schemas.microsoft.com/office/powerpoint/2010/main" val="285372501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Grp="1" noChangeArrowheads="1"/>
          </p:cNvSpPr>
          <p:nvPr>
            <p:ph type="title"/>
          </p:nvPr>
        </p:nvSpPr>
        <p:spPr/>
        <p:txBody>
          <a:bodyPr/>
          <a:lstStyle/>
          <a:p>
            <a:r>
              <a:rPr lang="en-GB" altLang="en-US" dirty="0" smtClean="0"/>
              <a:t>Step 8: Prioritize Requirements</a:t>
            </a:r>
          </a:p>
        </p:txBody>
      </p:sp>
      <p:sp>
        <p:nvSpPr>
          <p:cNvPr id="33795" name="Rectangle 2"/>
          <p:cNvSpPr>
            <a:spLocks noGrp="1" noChangeArrowheads="1"/>
          </p:cNvSpPr>
          <p:nvPr>
            <p:ph idx="1"/>
          </p:nvPr>
        </p:nvSpPr>
        <p:spPr/>
        <p:txBody>
          <a:bodyPr/>
          <a:lstStyle/>
          <a:p>
            <a:r>
              <a:rPr lang="en-GB" altLang="en-US" dirty="0" smtClean="0"/>
              <a:t>Prioritization example </a:t>
            </a:r>
          </a:p>
          <a:p>
            <a:pPr lvl="1"/>
            <a:r>
              <a:rPr lang="en-GB" altLang="en-US" dirty="0" smtClean="0"/>
              <a:t>AHP – Analytic Hierarchy Process</a:t>
            </a:r>
          </a:p>
          <a:p>
            <a:pPr lvl="2"/>
            <a:r>
              <a:rPr lang="en-GB" altLang="en-US" dirty="0" smtClean="0"/>
              <a:t> Handles requirements well</a:t>
            </a:r>
          </a:p>
          <a:p>
            <a:pPr lvl="2"/>
            <a:r>
              <a:rPr lang="en-GB" altLang="en-US" dirty="0" smtClean="0"/>
              <a:t> Calculates relative value and cost among security requirements</a:t>
            </a:r>
          </a:p>
        </p:txBody>
      </p:sp>
    </p:spTree>
    <p:extLst>
      <p:ext uri="{BB962C8B-B14F-4D97-AF65-F5344CB8AC3E}">
        <p14:creationId xmlns:p14="http://schemas.microsoft.com/office/powerpoint/2010/main" val="123851332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ssured SW Development">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EA4DDB-ECA4-4709-8F7D-71249BC1C0FB}">
  <ds:schemaRefs>
    <ds:schemaRef ds:uri="http://schemas.microsoft.com/office/2006/documentManagement/types"/>
    <ds:schemaRef ds:uri="http://purl.org/dc/terms/"/>
    <ds:schemaRef ds:uri="http://purl.org/dc/dcmitype/"/>
    <ds:schemaRef ds:uri="893ae260-c728-403e-8c1d-be5e00391f89"/>
    <ds:schemaRef ds:uri="http://www.w3.org/XML/1998/namespace"/>
    <ds:schemaRef ds:uri="http://schemas.microsoft.com/office/infopath/2007/PartnerControls"/>
    <ds:schemaRef ds:uri="http://purl.org/dc/elements/1.1/"/>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30624C3-E25A-4E5E-941D-A852FA0327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4A1B65E-6AA2-4B35-9CF5-32584480DF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Assured SW Development</Template>
  <TotalTime>3086</TotalTime>
  <Words>2178</Words>
  <Application>Microsoft Office PowerPoint</Application>
  <PresentationFormat>On-screen Show (4:3)</PresentationFormat>
  <Paragraphs>356</Paragraphs>
  <Slides>47</Slides>
  <Notes>33</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Assured SW Development</vt:lpstr>
      <vt:lpstr>Assured Software Development 1</vt:lpstr>
      <vt:lpstr>PowerPoint Presentation</vt:lpstr>
      <vt:lpstr>PowerPoint Presentation</vt:lpstr>
      <vt:lpstr>SQUARE Step 8 (Developed by Nancy Mead) </vt:lpstr>
      <vt:lpstr>SQUARE Steps</vt:lpstr>
      <vt:lpstr>Step 8: Prioritize Requirements</vt:lpstr>
      <vt:lpstr>Step 8: Prioritize Requirements</vt:lpstr>
      <vt:lpstr>Step 8: Prioritize Requirements</vt:lpstr>
      <vt:lpstr>Step 8: Prioritize Requirements</vt:lpstr>
      <vt:lpstr>Step 8: Prioritize Requirements</vt:lpstr>
      <vt:lpstr>Step 8: Prioritize Requirements</vt:lpstr>
      <vt:lpstr>Step 8: Prioritize Requirements</vt:lpstr>
      <vt:lpstr>Step 8: Prioritize Requirements</vt:lpstr>
      <vt:lpstr>Step 8: Prioritize Requirements</vt:lpstr>
      <vt:lpstr>Step 8: Prioritize Requirements</vt:lpstr>
      <vt:lpstr>Step 8 – Exercise (20 Minutes)</vt:lpstr>
      <vt:lpstr>Step 8 – Report on Exercise (15 Minutes)</vt:lpstr>
      <vt:lpstr>Inspections (Developed by Mel Rosso-Llopart and Anthony Lattanze)</vt:lpstr>
      <vt:lpstr>Outline</vt:lpstr>
      <vt:lpstr>Software Work Product Inspections</vt:lpstr>
      <vt:lpstr>Software Work Product Inspections</vt:lpstr>
      <vt:lpstr>Software Work Product Inspections</vt:lpstr>
      <vt:lpstr>Benefits of Inspections</vt:lpstr>
      <vt:lpstr>Benefits of Inspections</vt:lpstr>
      <vt:lpstr>Benefits of Inspections</vt:lpstr>
      <vt:lpstr>The Cost of Inspections</vt:lpstr>
      <vt:lpstr>The Cost of Inspections</vt:lpstr>
      <vt:lpstr>Formal Inspection Process Roles</vt:lpstr>
      <vt:lpstr>Formal Inspection Process</vt:lpstr>
      <vt:lpstr>Formal Inspection Process</vt:lpstr>
      <vt:lpstr>Formal Inspection Process</vt:lpstr>
      <vt:lpstr>Formal Inspection Process</vt:lpstr>
      <vt:lpstr>Guidelines for Informal Inspections</vt:lpstr>
      <vt:lpstr>Summary</vt:lpstr>
      <vt:lpstr>References</vt:lpstr>
      <vt:lpstr>SQUARE Step 9 (Developed by Nancy Mead) </vt:lpstr>
      <vt:lpstr>SQUARE Steps</vt:lpstr>
      <vt:lpstr>Step 9: Requirements Inspection</vt:lpstr>
      <vt:lpstr>Step 9: Requirements Inspection</vt:lpstr>
      <vt:lpstr>Step 9: Requirements Inspection</vt:lpstr>
      <vt:lpstr>Step 9: Requirements Inspection</vt:lpstr>
      <vt:lpstr>Step 9: Requirements Inspection</vt:lpstr>
      <vt:lpstr>Step 9: Requirements Inspection</vt:lpstr>
      <vt:lpstr>Step 9 – Exercise (20 Minutes)</vt:lpstr>
      <vt:lpstr>Step 9 – Report on Exercise (15 Minutes)</vt:lpstr>
      <vt:lpstr>Discussion</vt:lpstr>
      <vt:lpstr>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ASD1 Week 8</dc:title>
  <dc:creator>Abhinav</dc:creator>
  <cp:lastModifiedBy>Nancy Mead</cp:lastModifiedBy>
  <cp:revision>261</cp:revision>
  <cp:lastPrinted>2006-09-07T20:48:53Z</cp:lastPrinted>
  <dcterms:created xsi:type="dcterms:W3CDTF">2007-05-18T14:52:48Z</dcterms:created>
  <dcterms:modified xsi:type="dcterms:W3CDTF">2014-03-27T03:41:44Z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